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9"/>
  </p:notesMasterIdLst>
  <p:sldIdLst>
    <p:sldId id="256" r:id="rId2"/>
    <p:sldId id="257" r:id="rId3"/>
    <p:sldId id="259" r:id="rId4"/>
    <p:sldId id="261" r:id="rId5"/>
    <p:sldId id="284" r:id="rId6"/>
    <p:sldId id="262" r:id="rId7"/>
    <p:sldId id="318" r:id="rId8"/>
    <p:sldId id="310" r:id="rId9"/>
    <p:sldId id="319" r:id="rId10"/>
    <p:sldId id="289" r:id="rId11"/>
    <p:sldId id="263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17" r:id="rId27"/>
    <p:sldId id="307" r:id="rId28"/>
    <p:sldId id="311" r:id="rId29"/>
    <p:sldId id="312" r:id="rId30"/>
    <p:sldId id="313" r:id="rId31"/>
    <p:sldId id="314" r:id="rId32"/>
    <p:sldId id="315" r:id="rId33"/>
    <p:sldId id="316" r:id="rId34"/>
    <p:sldId id="308" r:id="rId35"/>
    <p:sldId id="309" r:id="rId36"/>
    <p:sldId id="287" r:id="rId37"/>
    <p:sldId id="288" r:id="rId38"/>
  </p:sldIdLst>
  <p:sldSz cx="9906000" cy="6858000" type="A4"/>
  <p:notesSz cx="6797675" cy="9926638"/>
  <p:embeddedFontLst>
    <p:embeddedFont>
      <p:font typeface="Segoe UI Black" charset="0"/>
      <p:bold r:id="rId40"/>
      <p:boldItalic r:id="rId41"/>
    </p:embeddedFont>
    <p:embeddedFont>
      <p:font typeface="나눔명조" pitchFamily="18" charset="-127"/>
      <p:regular r:id="rId42"/>
      <p:bold r:id="rId43"/>
    </p:embeddedFont>
    <p:embeddedFont>
      <p:font typeface="나눔고딕 ExtraBold" pitchFamily="50" charset="-127"/>
      <p:bold r:id="rId44"/>
    </p:embeddedFont>
    <p:embeddedFont>
      <p:font typeface="Montserrat" charset="0"/>
      <p:regular r:id="rId45"/>
      <p:bold r:id="rId46"/>
    </p:embeddedFont>
    <p:embeddedFont>
      <p:font typeface="나눔고딕" pitchFamily="50" charset="-127"/>
      <p:regular r:id="rId47"/>
      <p:bold r:id="rId48"/>
    </p:embeddedFont>
    <p:embeddedFont>
      <p:font typeface="Microsoft New Tai Lue" pitchFamily="34" charset="0"/>
      <p:regular r:id="rId49"/>
      <p:bold r:id="rId50"/>
    </p:embeddedFont>
    <p:embeddedFont>
      <p:font typeface="함초롬돋움" pitchFamily="18" charset="-127"/>
      <p:regular r:id="rId51"/>
      <p:bold r:id="rId52"/>
    </p:embeddedFont>
    <p:embeddedFont>
      <p:font typeface="맑은 고딕" pitchFamily="50" charset="-127"/>
      <p:regular r:id="rId53"/>
      <p:bold r:id="rId54"/>
    </p:embeddedFont>
    <p:embeddedFont>
      <p:font typeface="Droid Serif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00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4AE5828F-6B73-4F4D-A629-71B58EB77AB5}">
  <a:tblStyle styleId="{4AE5828F-6B73-4F4D-A629-71B58EB77AB5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41" autoAdjust="0"/>
    <p:restoredTop sz="94660"/>
  </p:normalViewPr>
  <p:slideViewPr>
    <p:cSldViewPr>
      <p:cViewPr>
        <p:scale>
          <a:sx n="77" d="100"/>
          <a:sy n="77" d="100"/>
        </p:scale>
        <p:origin x="-2718" y="-80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07164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9E0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886235" y="1074200"/>
            <a:ext cx="8133531" cy="4709600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 cmpd="sng">
            <a:solidFill>
              <a:srgbClr val="FFFFFF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487713" y="2655801"/>
            <a:ext cx="4930574" cy="1546399"/>
          </a:xfrm>
          <a:prstGeom prst="rect">
            <a:avLst/>
          </a:prstGeom>
        </p:spPr>
        <p:txBody>
          <a:bodyPr lIns="107269" tIns="107269" rIns="107269" bIns="107269" anchor="ctr" anchorCtr="0"/>
          <a:lstStyle>
            <a:lvl1pPr lvl="0" algn="ctr">
              <a:spcBef>
                <a:spcPts val="0"/>
              </a:spcBef>
              <a:buClr>
                <a:srgbClr val="434343"/>
              </a:buClr>
              <a:buSzPct val="100000"/>
              <a:defRPr sz="35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buClr>
                <a:srgbClr val="434343"/>
              </a:buClr>
              <a:buSzPct val="100000"/>
              <a:defRPr sz="3500">
                <a:solidFill>
                  <a:srgbClr val="434343"/>
                </a:solidFill>
              </a:defRPr>
            </a:lvl2pPr>
            <a:lvl3pPr lvl="2" algn="ctr">
              <a:spcBef>
                <a:spcPts val="0"/>
              </a:spcBef>
              <a:buClr>
                <a:srgbClr val="434343"/>
              </a:buClr>
              <a:buSzPct val="100000"/>
              <a:defRPr sz="3500">
                <a:solidFill>
                  <a:srgbClr val="434343"/>
                </a:solidFill>
              </a:defRPr>
            </a:lvl3pPr>
            <a:lvl4pPr lvl="3" algn="ctr">
              <a:spcBef>
                <a:spcPts val="0"/>
              </a:spcBef>
              <a:buClr>
                <a:srgbClr val="434343"/>
              </a:buClr>
              <a:buSzPct val="100000"/>
              <a:defRPr sz="3500">
                <a:solidFill>
                  <a:srgbClr val="434343"/>
                </a:solidFill>
              </a:defRPr>
            </a:lvl4pPr>
            <a:lvl5pPr lvl="4" algn="ctr">
              <a:spcBef>
                <a:spcPts val="0"/>
              </a:spcBef>
              <a:buClr>
                <a:srgbClr val="434343"/>
              </a:buClr>
              <a:buSzPct val="100000"/>
              <a:defRPr sz="3500">
                <a:solidFill>
                  <a:srgbClr val="434343"/>
                </a:solidFill>
              </a:defRPr>
            </a:lvl5pPr>
            <a:lvl6pPr lvl="5" algn="ctr">
              <a:spcBef>
                <a:spcPts val="0"/>
              </a:spcBef>
              <a:buClr>
                <a:srgbClr val="434343"/>
              </a:buClr>
              <a:buSzPct val="100000"/>
              <a:defRPr sz="3500">
                <a:solidFill>
                  <a:srgbClr val="434343"/>
                </a:solidFill>
              </a:defRPr>
            </a:lvl6pPr>
            <a:lvl7pPr lvl="6" algn="ctr">
              <a:spcBef>
                <a:spcPts val="0"/>
              </a:spcBef>
              <a:buClr>
                <a:srgbClr val="434343"/>
              </a:buClr>
              <a:buSzPct val="100000"/>
              <a:defRPr sz="3500">
                <a:solidFill>
                  <a:srgbClr val="434343"/>
                </a:solidFill>
              </a:defRPr>
            </a:lvl7pPr>
            <a:lvl8pPr lvl="7" algn="ctr">
              <a:spcBef>
                <a:spcPts val="0"/>
              </a:spcBef>
              <a:buClr>
                <a:srgbClr val="434343"/>
              </a:buClr>
              <a:buSzPct val="100000"/>
              <a:defRPr sz="3500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buClr>
                <a:srgbClr val="434343"/>
              </a:buClr>
              <a:buSzPct val="100000"/>
              <a:defRPr sz="35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FF9E00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886235" y="1074200"/>
            <a:ext cx="8133531" cy="4709600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094301" y="2919999"/>
            <a:ext cx="5717399" cy="596800"/>
          </a:xfrm>
          <a:prstGeom prst="rect">
            <a:avLst/>
          </a:prstGeom>
        </p:spPr>
        <p:txBody>
          <a:bodyPr lIns="107269" tIns="107269" rIns="107269" bIns="107269" anchor="b" anchorCtr="0"/>
          <a:lstStyle>
            <a:lvl1pPr lvl="0" algn="ctr" rtl="0">
              <a:spcBef>
                <a:spcPts val="0"/>
              </a:spcBef>
              <a:buClr>
                <a:srgbClr val="434343"/>
              </a:buClr>
              <a:buSzPct val="100000"/>
              <a:defRPr sz="2800" b="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34343"/>
              </a:buClr>
              <a:buSzPct val="100000"/>
              <a:defRPr sz="2800" b="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34343"/>
              </a:buClr>
              <a:buSzPct val="100000"/>
              <a:defRPr sz="2800" b="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34343"/>
              </a:buClr>
              <a:buSzPct val="100000"/>
              <a:defRPr sz="2800" b="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34343"/>
              </a:buClr>
              <a:buSzPct val="100000"/>
              <a:defRPr sz="2800" b="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34343"/>
              </a:buClr>
              <a:buSzPct val="100000"/>
              <a:defRPr sz="2800" b="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34343"/>
              </a:buClr>
              <a:buSzPct val="100000"/>
              <a:defRPr sz="2800" b="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34343"/>
              </a:buClr>
              <a:buSzPct val="100000"/>
              <a:defRPr sz="2800" b="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434343"/>
              </a:buClr>
              <a:buSzPct val="100000"/>
              <a:defRPr sz="2800" b="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742950" y="3341200"/>
            <a:ext cx="8420100" cy="596800"/>
          </a:xfrm>
          <a:prstGeom prst="rect">
            <a:avLst/>
          </a:prstGeom>
        </p:spPr>
        <p:txBody>
          <a:bodyPr lIns="107269" tIns="107269" rIns="107269" bIns="107269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1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None/>
              <a:defRPr sz="21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1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281613" y="365700"/>
            <a:ext cx="9342802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511788" y="122087"/>
            <a:ext cx="2882425" cy="978399"/>
          </a:xfrm>
          <a:prstGeom prst="rect">
            <a:avLst/>
          </a:prstGeom>
        </p:spPr>
        <p:txBody>
          <a:bodyPr lIns="107269" tIns="107269" rIns="107269" bIns="107269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993038" y="1267800"/>
            <a:ext cx="7919924" cy="4322400"/>
          </a:xfrm>
          <a:prstGeom prst="rect">
            <a:avLst/>
          </a:prstGeom>
        </p:spPr>
        <p:txBody>
          <a:bodyPr lIns="107269" tIns="107269" rIns="107269" bIns="107269" anchor="t" anchorCtr="0"/>
          <a:lstStyle>
            <a:lvl1pPr lvl="0">
              <a:spcBef>
                <a:spcPts val="0"/>
              </a:spcBef>
              <a:defRPr sz="2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800"/>
            </a:lvl4pPr>
            <a:lvl5pPr lvl="4">
              <a:spcBef>
                <a:spcPts val="0"/>
              </a:spcBef>
              <a:buSzPct val="100000"/>
              <a:defRPr sz="2800"/>
            </a:lvl5pPr>
            <a:lvl6pPr lvl="5">
              <a:spcBef>
                <a:spcPts val="0"/>
              </a:spcBef>
              <a:buSzPct val="100000"/>
              <a:defRPr sz="2800"/>
            </a:lvl6pPr>
            <a:lvl7pPr lvl="6">
              <a:spcBef>
                <a:spcPts val="0"/>
              </a:spcBef>
              <a:buSzPct val="100000"/>
              <a:defRPr sz="2800"/>
            </a:lvl7pPr>
            <a:lvl8pPr lvl="7">
              <a:spcBef>
                <a:spcPts val="0"/>
              </a:spcBef>
              <a:buSzPct val="100000"/>
              <a:defRPr sz="2800"/>
            </a:lvl8pPr>
            <a:lvl9pPr lvl="8">
              <a:spcBef>
                <a:spcPts val="0"/>
              </a:spcBef>
              <a:buSzPct val="100000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281613" y="365700"/>
            <a:ext cx="9342802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511788" y="122087"/>
            <a:ext cx="2882425" cy="978399"/>
          </a:xfrm>
          <a:prstGeom prst="rect">
            <a:avLst/>
          </a:prstGeom>
        </p:spPr>
        <p:txBody>
          <a:bodyPr lIns="107269" tIns="107269" rIns="107269" bIns="107269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911057" y="1274673"/>
            <a:ext cx="3923724" cy="3953999"/>
          </a:xfrm>
          <a:prstGeom prst="rect">
            <a:avLst/>
          </a:prstGeom>
        </p:spPr>
        <p:txBody>
          <a:bodyPr lIns="107269" tIns="107269" rIns="107269" bIns="107269" anchor="t" anchorCtr="0"/>
          <a:lstStyle>
            <a:lvl1pPr lvl="0">
              <a:spcBef>
                <a:spcPts val="0"/>
              </a:spcBef>
              <a:buSzPct val="100000"/>
              <a:defRPr sz="2300"/>
            </a:lvl1pPr>
            <a:lvl2pPr lvl="1">
              <a:spcBef>
                <a:spcPts val="0"/>
              </a:spcBef>
              <a:buSzPct val="100000"/>
              <a:defRPr sz="2300"/>
            </a:lvl2pPr>
            <a:lvl3pPr lvl="2">
              <a:spcBef>
                <a:spcPts val="0"/>
              </a:spcBef>
              <a:buSzPct val="100000"/>
              <a:defRPr sz="2300"/>
            </a:lvl3pPr>
            <a:lvl4pPr lvl="3">
              <a:spcBef>
                <a:spcPts val="0"/>
              </a:spcBef>
              <a:buSzPct val="100000"/>
              <a:defRPr sz="2300"/>
            </a:lvl4pPr>
            <a:lvl5pPr lvl="4">
              <a:spcBef>
                <a:spcPts val="0"/>
              </a:spcBef>
              <a:buSzPct val="100000"/>
              <a:defRPr sz="2300"/>
            </a:lvl5pPr>
            <a:lvl6pPr lvl="5">
              <a:spcBef>
                <a:spcPts val="0"/>
              </a:spcBef>
              <a:buSzPct val="100000"/>
              <a:defRPr sz="2300"/>
            </a:lvl6pPr>
            <a:lvl7pPr lvl="6">
              <a:spcBef>
                <a:spcPts val="0"/>
              </a:spcBef>
              <a:buSzPct val="100000"/>
              <a:defRPr sz="2300"/>
            </a:lvl7pPr>
            <a:lvl8pPr lvl="7">
              <a:spcBef>
                <a:spcPts val="0"/>
              </a:spcBef>
              <a:buSzPct val="100000"/>
              <a:defRPr sz="2300"/>
            </a:lvl8pPr>
            <a:lvl9pPr lvl="8">
              <a:spcBef>
                <a:spcPts val="0"/>
              </a:spcBef>
              <a:buSzPct val="100000"/>
              <a:defRPr sz="23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5071140" y="1274673"/>
            <a:ext cx="3923724" cy="3953999"/>
          </a:xfrm>
          <a:prstGeom prst="rect">
            <a:avLst/>
          </a:prstGeom>
        </p:spPr>
        <p:txBody>
          <a:bodyPr lIns="107269" tIns="107269" rIns="107269" bIns="107269" anchor="t" anchorCtr="0"/>
          <a:lstStyle>
            <a:lvl1pPr lvl="0">
              <a:spcBef>
                <a:spcPts val="0"/>
              </a:spcBef>
              <a:buSzPct val="100000"/>
              <a:defRPr sz="2300"/>
            </a:lvl1pPr>
            <a:lvl2pPr lvl="1">
              <a:spcBef>
                <a:spcPts val="0"/>
              </a:spcBef>
              <a:buSzPct val="100000"/>
              <a:defRPr sz="2300"/>
            </a:lvl2pPr>
            <a:lvl3pPr lvl="2">
              <a:spcBef>
                <a:spcPts val="0"/>
              </a:spcBef>
              <a:buSzPct val="100000"/>
              <a:defRPr sz="2300"/>
            </a:lvl3pPr>
            <a:lvl4pPr lvl="3">
              <a:spcBef>
                <a:spcPts val="0"/>
              </a:spcBef>
              <a:buSzPct val="100000"/>
              <a:defRPr sz="2300"/>
            </a:lvl4pPr>
            <a:lvl5pPr lvl="4">
              <a:spcBef>
                <a:spcPts val="0"/>
              </a:spcBef>
              <a:buSzPct val="100000"/>
              <a:defRPr sz="2300"/>
            </a:lvl5pPr>
            <a:lvl6pPr lvl="5">
              <a:spcBef>
                <a:spcPts val="0"/>
              </a:spcBef>
              <a:buSzPct val="100000"/>
              <a:defRPr sz="2300"/>
            </a:lvl6pPr>
            <a:lvl7pPr lvl="6">
              <a:spcBef>
                <a:spcPts val="0"/>
              </a:spcBef>
              <a:buSzPct val="100000"/>
              <a:defRPr sz="2300"/>
            </a:lvl7pPr>
            <a:lvl8pPr lvl="7">
              <a:spcBef>
                <a:spcPts val="0"/>
              </a:spcBef>
              <a:buSzPct val="100000"/>
              <a:defRPr sz="2300"/>
            </a:lvl8pPr>
            <a:lvl9pPr lvl="8">
              <a:spcBef>
                <a:spcPts val="0"/>
              </a:spcBef>
              <a:buSzPct val="100000"/>
              <a:defRPr sz="2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281613" y="365700"/>
            <a:ext cx="9342802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511788" y="122087"/>
            <a:ext cx="2882425" cy="978399"/>
          </a:xfrm>
          <a:prstGeom prst="rect">
            <a:avLst/>
          </a:prstGeom>
        </p:spPr>
        <p:txBody>
          <a:bodyPr lIns="107269" tIns="107269" rIns="107269" bIns="107269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16726" y="1295400"/>
            <a:ext cx="2643874" cy="4322000"/>
          </a:xfrm>
          <a:prstGeom prst="rect">
            <a:avLst/>
          </a:prstGeom>
        </p:spPr>
        <p:txBody>
          <a:bodyPr lIns="107269" tIns="107269" rIns="107269" bIns="107269" anchor="t" anchorCtr="0"/>
          <a:lstStyle>
            <a:lvl1pPr lvl="0" rtl="0">
              <a:spcBef>
                <a:spcPts val="0"/>
              </a:spcBef>
              <a:buSzPct val="100000"/>
              <a:defRPr sz="2100"/>
            </a:lvl1pPr>
            <a:lvl2pPr lvl="1" rtl="0">
              <a:spcBef>
                <a:spcPts val="0"/>
              </a:spcBef>
              <a:defRPr sz="2100"/>
            </a:lvl2pPr>
            <a:lvl3pPr lvl="2" rtl="0">
              <a:spcBef>
                <a:spcPts val="0"/>
              </a:spcBef>
              <a:buSzPct val="100000"/>
              <a:defRPr sz="21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3596230" y="1295400"/>
            <a:ext cx="2643874" cy="4322000"/>
          </a:xfrm>
          <a:prstGeom prst="rect">
            <a:avLst/>
          </a:prstGeom>
        </p:spPr>
        <p:txBody>
          <a:bodyPr lIns="107269" tIns="107269" rIns="107269" bIns="107269" anchor="t" anchorCtr="0"/>
          <a:lstStyle>
            <a:lvl1pPr lvl="0" rtl="0">
              <a:spcBef>
                <a:spcPts val="0"/>
              </a:spcBef>
              <a:buSzPct val="100000"/>
              <a:defRPr sz="2100"/>
            </a:lvl1pPr>
            <a:lvl2pPr lvl="1" rtl="0">
              <a:spcBef>
                <a:spcPts val="0"/>
              </a:spcBef>
              <a:defRPr sz="2100"/>
            </a:lvl2pPr>
            <a:lvl3pPr lvl="2" rtl="0">
              <a:spcBef>
                <a:spcPts val="0"/>
              </a:spcBef>
              <a:buSzPct val="100000"/>
              <a:defRPr sz="21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6375732" y="1295400"/>
            <a:ext cx="2643874" cy="4322000"/>
          </a:xfrm>
          <a:prstGeom prst="rect">
            <a:avLst/>
          </a:prstGeom>
        </p:spPr>
        <p:txBody>
          <a:bodyPr lIns="107269" tIns="107269" rIns="107269" bIns="107269" anchor="t" anchorCtr="0"/>
          <a:lstStyle>
            <a:lvl1pPr lvl="0" rtl="0">
              <a:spcBef>
                <a:spcPts val="0"/>
              </a:spcBef>
              <a:buSzPct val="100000"/>
              <a:defRPr sz="2100"/>
            </a:lvl1pPr>
            <a:lvl2pPr lvl="1" rtl="0">
              <a:spcBef>
                <a:spcPts val="0"/>
              </a:spcBef>
              <a:defRPr sz="2100"/>
            </a:lvl2pPr>
            <a:lvl3pPr lvl="2" rtl="0">
              <a:spcBef>
                <a:spcPts val="0"/>
              </a:spcBef>
              <a:buSzPct val="100000"/>
              <a:defRPr sz="21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inverse">
    <p:bg>
      <p:bgPr>
        <a:solidFill>
          <a:srgbClr val="434343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604635" y="733901"/>
            <a:ext cx="8697213" cy="5390183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/>
            <a:headEnd type="none" w="lg" len="lg"/>
            <a:tailEnd type="none" w="lg" len="lg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solidFill>
          <a:srgbClr val="43434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886235" y="1074200"/>
            <a:ext cx="8133531" cy="4709600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2207401" y="2882401"/>
            <a:ext cx="5491199" cy="1093199"/>
          </a:xfrm>
          <a:prstGeom prst="rect">
            <a:avLst/>
          </a:prstGeom>
        </p:spPr>
        <p:txBody>
          <a:bodyPr lIns="107269" tIns="107269" rIns="107269" bIns="107269" anchor="ctr" anchorCtr="0"/>
          <a:lstStyle>
            <a:lvl1pPr lvl="0" algn="ctr" rtl="0">
              <a:spcBef>
                <a:spcPts val="0"/>
              </a:spcBef>
              <a:buSzPct val="100000"/>
              <a:defRPr sz="2100" i="1">
                <a:solidFill>
                  <a:srgbClr val="CCCCCC"/>
                </a:solidFill>
              </a:defRPr>
            </a:lvl1pPr>
            <a:lvl2pPr lvl="1" algn="ctr" rtl="0">
              <a:spcBef>
                <a:spcPts val="0"/>
              </a:spcBef>
              <a:defRPr sz="2100" i="1">
                <a:solidFill>
                  <a:srgbClr val="CCCCCC"/>
                </a:solidFill>
              </a:defRPr>
            </a:lvl2pPr>
            <a:lvl3pPr lvl="2" algn="ctr" rtl="0">
              <a:spcBef>
                <a:spcPts val="0"/>
              </a:spcBef>
              <a:buSzPct val="100000"/>
              <a:defRPr sz="2100" i="1">
                <a:solidFill>
                  <a:srgbClr val="CCCCCC"/>
                </a:solidFill>
              </a:defRPr>
            </a:lvl3pPr>
            <a:lvl4pPr lvl="3" algn="ctr" rtl="0">
              <a:spcBef>
                <a:spcPts val="0"/>
              </a:spcBef>
              <a:defRPr i="1">
                <a:solidFill>
                  <a:srgbClr val="CCCCCC"/>
                </a:solidFill>
              </a:defRPr>
            </a:lvl4pPr>
            <a:lvl5pPr lvl="4" algn="ctr" rtl="0">
              <a:spcBef>
                <a:spcPts val="0"/>
              </a:spcBef>
              <a:defRPr i="1">
                <a:solidFill>
                  <a:srgbClr val="CCCCCC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8pPr>
            <a:lvl9pPr lvl="8" algn="ctr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4174300" y="391458"/>
            <a:ext cx="1557400" cy="871599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1300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866478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511788" y="122087"/>
            <a:ext cx="2882425" cy="978399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/>
          <a:lstStyle>
            <a:lvl1pPr lvl="0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93038" y="1267800"/>
            <a:ext cx="7919924" cy="4322400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/>
          <a:lstStyle>
            <a:lvl1pPr lvl="0">
              <a:spcBef>
                <a:spcPts val="600"/>
              </a:spcBef>
              <a:buClr>
                <a:srgbClr val="CCCCCC"/>
              </a:buClr>
              <a:buSzPct val="80000"/>
              <a:buFont typeface="Droid Serif"/>
              <a:buChar char="⊡"/>
              <a:defRPr sz="3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spcBef>
                <a:spcPts val="480"/>
              </a:spcBef>
              <a:buClr>
                <a:srgbClr val="CCCCCC"/>
              </a:buClr>
              <a:buSzPct val="75000"/>
              <a:buFont typeface="Droid Serif"/>
              <a:buChar char="□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spcBef>
                <a:spcPts val="480"/>
              </a:spcBef>
              <a:buClr>
                <a:srgbClr val="CCCCCC"/>
              </a:buClr>
              <a:buSzPct val="100000"/>
              <a:buFont typeface="Droid Serif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spcBef>
                <a:spcPts val="360"/>
              </a:spcBef>
              <a:buClr>
                <a:srgbClr val="CCCCCC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spcBef>
                <a:spcPts val="360"/>
              </a:spcBef>
              <a:buClr>
                <a:srgbClr val="CCCCCC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www.ferrari.co.kr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rive.google.com/drive/folders/0B7h8rHIAg1gNV0hVQ3pyLVQ2Z0k" TargetMode="External"/><Relationship Id="rId4" Type="http://schemas.openxmlformats.org/officeDocument/2006/relationships/hyperlink" Target="http://snowman.dothome.co.kr/ferrar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snowman.dothome.co.kr/seoul.html" TargetMode="Externa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snowman.dothome.co.kr/js_cal.html" TargetMode="Externa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eunjin0219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ctrTitle"/>
          </p:nvPr>
        </p:nvSpPr>
        <p:spPr>
          <a:xfrm>
            <a:off x="3296816" y="2636912"/>
            <a:ext cx="3312368" cy="1038874"/>
          </a:xfrm>
          <a:prstGeom prst="rect">
            <a:avLst/>
          </a:prstGeom>
        </p:spPr>
        <p:txBody>
          <a:bodyPr lIns="107269" tIns="107269" rIns="107269" bIns="107269" anchor="ctr" anchorCtr="0">
            <a:noAutofit/>
          </a:bodyPr>
          <a:lstStyle/>
          <a:p>
            <a:r>
              <a:rPr lang="en-US" dirty="0" smtClean="0"/>
              <a:t>WHO AM I</a:t>
            </a:r>
            <a:endParaRPr lang="en" dirty="0"/>
          </a:p>
        </p:txBody>
      </p:sp>
      <p:sp>
        <p:nvSpPr>
          <p:cNvPr id="49" name="Shape 49"/>
          <p:cNvSpPr/>
          <p:nvPr/>
        </p:nvSpPr>
        <p:spPr>
          <a:xfrm>
            <a:off x="4609697" y="793505"/>
            <a:ext cx="686659" cy="54726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107269" tIns="107269" rIns="107269" bIns="107269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440832" y="3444380"/>
            <a:ext cx="3024336" cy="0"/>
          </a:xfrm>
          <a:prstGeom prst="line">
            <a:avLst/>
          </a:prstGeom>
          <a:ln w="28575" cmpd="dbl"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062371" y="3588396"/>
            <a:ext cx="1781257" cy="338554"/>
          </a:xfrm>
          <a:prstGeom prst="rect">
            <a:avLst/>
          </a:prstGeom>
          <a:solidFill>
            <a:srgbClr val="434343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Segoe UI Black" pitchFamily="34" charset="0"/>
              </a:rPr>
              <a:t>최은진 포트폴리오</a:t>
            </a:r>
            <a:endParaRPr lang="ko-KR" altLang="en-US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Segoe UI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ctrTitle"/>
          </p:nvPr>
        </p:nvSpPr>
        <p:spPr>
          <a:xfrm>
            <a:off x="2094301" y="2919999"/>
            <a:ext cx="5717399" cy="596800"/>
          </a:xfrm>
          <a:prstGeom prst="rect">
            <a:avLst/>
          </a:prstGeom>
        </p:spPr>
        <p:txBody>
          <a:bodyPr lIns="107269" tIns="107269" rIns="107269" bIns="107269" anchor="b" anchorCtr="0">
            <a:noAutofit/>
          </a:bodyPr>
          <a:lstStyle/>
          <a:p>
            <a:r>
              <a:rPr lang="en" dirty="0" smtClean="0"/>
              <a:t>PORTFOLIO</a:t>
            </a:r>
            <a:endParaRPr lang="en" dirty="0"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"/>
          </p:nvPr>
        </p:nvSpPr>
        <p:spPr>
          <a:xfrm>
            <a:off x="742950" y="3341200"/>
            <a:ext cx="8420100" cy="596800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ko-KR" altLang="en-US" b="1" dirty="0" smtClean="0"/>
              <a:t>포트폴리</a:t>
            </a:r>
            <a:r>
              <a:rPr lang="ko-KR" altLang="en-US" b="1" dirty="0"/>
              <a:t>오</a:t>
            </a:r>
            <a:endParaRPr lang="en" b="1" dirty="0"/>
          </a:p>
        </p:txBody>
      </p:sp>
      <p:sp>
        <p:nvSpPr>
          <p:cNvPr id="71" name="Shape 71"/>
          <p:cNvSpPr txBox="1"/>
          <p:nvPr/>
        </p:nvSpPr>
        <p:spPr>
          <a:xfrm>
            <a:off x="4180232" y="704542"/>
            <a:ext cx="1545374" cy="742799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/>
          <a:p>
            <a:pPr algn="ctr"/>
            <a:r>
              <a:rPr lang="en" sz="2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lang="en" sz="2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832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26799"/>
              </p:ext>
            </p:extLst>
          </p:nvPr>
        </p:nvGraphicFramePr>
        <p:xfrm>
          <a:off x="1723178" y="1340768"/>
          <a:ext cx="6459644" cy="4965320"/>
        </p:xfrm>
        <a:graphic>
          <a:graphicData uri="http://schemas.openxmlformats.org/drawingml/2006/table">
            <a:tbl>
              <a:tblPr/>
              <a:tblGrid>
                <a:gridCol w="2050419"/>
                <a:gridCol w="4409225"/>
              </a:tblGrid>
              <a:tr h="4353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프로젝트명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751" marR="65751" marT="18178" marB="18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u="sng" kern="0" spc="0" dirty="0">
                          <a:solidFill>
                            <a:srgbClr val="0000FF"/>
                          </a:solidFill>
                          <a:effectLst/>
                          <a:uFill>
                            <a:solidFill>
                              <a:srgbClr val="0000FF"/>
                            </a:solidFill>
                          </a:uFill>
                          <a:latin typeface="함초롬돋움"/>
                          <a:hlinkClick r:id="rId3" action="ppaction://hlinkfile"/>
                        </a:rPr>
                        <a:t>www.ferrari.co.kr/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페라리 사이트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리뉴얼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</a:txBody>
                  <a:tcPr marL="65751" marR="65751" marT="18178" marB="18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3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프로젝트 기간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751" marR="65751" marT="18178" marB="18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2017. 03. 27 ~ 2017. 05. 12 (1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개월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17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일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</a:p>
                  </a:txBody>
                  <a:tcPr marL="65751" marR="65751" marT="18178" marB="18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3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프로젝트 참여 인원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751" marR="65751" marT="18178" marB="18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명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중 한명은 개인 사정으로 나감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</a:p>
                  </a:txBody>
                  <a:tcPr marL="65751" marR="65751" marT="18178" marB="18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4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담당업무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751" marR="65751" marT="18178" marB="18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콘셉트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 선정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프로토타입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 제작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디자인 시안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웹퍼블리싱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프레젠테이션 제작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웹표준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 검사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웹접근성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검사</a:t>
                      </a:r>
                      <a:endParaRPr lang="en-US" altLang="ko-KR" sz="1000" kern="0" spc="0" dirty="0" smtClean="0">
                        <a:solidFill>
                          <a:srgbClr val="000000"/>
                        </a:solidFill>
                        <a:effectLst/>
                        <a:ea typeface="함초롬돋움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-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차량정보페이지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애프터서비스 페이지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751" marR="65751" marT="18178" marB="18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3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개발 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Tool)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751" marR="65751" marT="18178" marB="18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포토샵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일러스트레이터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드림위버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</a:txBody>
                  <a:tcPr marL="65751" marR="65751" marT="18178" marB="18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3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개발 언어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751" marR="65751" marT="18178" marB="18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HTML5, CSS3, jQuery</a:t>
                      </a:r>
                    </a:p>
                  </a:txBody>
                  <a:tcPr marL="65751" marR="65751" marT="18178" marB="18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4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URL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751" marR="65751" marT="18178" marB="18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사이트 주소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 </a:t>
                      </a:r>
                      <a:r>
                        <a:rPr lang="en-US" altLang="ko-KR" sz="1000" u="sng" kern="0" spc="0" dirty="0">
                          <a:solidFill>
                            <a:srgbClr val="0000FF"/>
                          </a:solidFill>
                          <a:effectLst/>
                          <a:uFill>
                            <a:solidFill>
                              <a:srgbClr val="0000FF"/>
                            </a:solidFill>
                          </a:uFill>
                          <a:latin typeface="함초롬돋움"/>
                          <a:hlinkClick r:id="rId4"/>
                        </a:rPr>
                        <a:t>http://snowman.dothome.co.kr/ferrari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구글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 드라이브 공유 주소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 </a:t>
                      </a:r>
                      <a:r>
                        <a:rPr lang="ko-KR" altLang="en-US" sz="1000" u="sng" kern="0" spc="0" dirty="0">
                          <a:solidFill>
                            <a:srgbClr val="800080"/>
                          </a:solidFill>
                          <a:effectLst/>
                          <a:uFill>
                            <a:solidFill>
                              <a:srgbClr val="800080"/>
                            </a:solidFill>
                          </a:uFill>
                          <a:ea typeface="함초롬돋움"/>
                          <a:hlinkClick r:id="rId5"/>
                        </a:rPr>
                        <a:t>클릭</a:t>
                      </a:r>
                      <a:r>
                        <a:rPr lang="en-US" altLang="ko-KR" sz="1000" u="sng" kern="0" spc="0" dirty="0">
                          <a:solidFill>
                            <a:srgbClr val="800080"/>
                          </a:solidFill>
                          <a:effectLst/>
                          <a:uFill>
                            <a:solidFill>
                              <a:srgbClr val="800080"/>
                            </a:solidFill>
                          </a:uFill>
                          <a:latin typeface="함초롬돋움"/>
                          <a:hlinkClick r:id="rId5"/>
                        </a:rPr>
                        <a:t>!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751" marR="65751" marT="18178" marB="18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15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작품 소개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751" marR="65751" marT="18178" marB="18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자동차 웹사이트를 보던 도중 페라리의 한국 사이트가 타 브랜드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사이트에 비해 디자인이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고급화 되어있지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않다고 판단하여 페라리 사이트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리뉴얼을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 해보았다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대체적으로 </a:t>
                      </a:r>
                      <a:r>
                        <a:rPr lang="ko-KR" altLang="en-US" sz="1000" kern="0" spc="0" dirty="0">
                          <a:solidFill>
                            <a:schemeClr val="accent6"/>
                          </a:solidFill>
                          <a:effectLst/>
                          <a:ea typeface="함초롬돋움"/>
                        </a:rPr>
                        <a:t>무채색에 붉은색 계통의 컬러를 매치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포인트를 주어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깔끔하면서도 심심하지 않게 디자인 하였다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또한 정보를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더 수월하게 전달하기 위해 중요한 부분을 강조하게끔 포인트 컬러를 활용하였다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751" marR="65751" marT="18178" marB="18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Shape 100"/>
          <p:cNvSpPr txBox="1">
            <a:spLocks/>
          </p:cNvSpPr>
          <p:nvPr/>
        </p:nvSpPr>
        <p:spPr>
          <a:xfrm>
            <a:off x="632520" y="548680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(1) –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rPr>
              <a:t>페라리 사이트 </a:t>
            </a:r>
            <a:r>
              <a:rPr lang="ko-KR" altLang="en-US" sz="2000" dirty="0" err="1" smtClean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rPr>
              <a:t>리뉴얼</a:t>
            </a:r>
            <a:endParaRPr lang="en" sz="2000" dirty="0">
              <a:solidFill>
                <a:srgbClr val="43434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50141" y="559795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(1) –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rPr>
              <a:t>페라리 사이트 </a:t>
            </a:r>
            <a:r>
              <a:rPr lang="ko-KR" altLang="en-US" sz="2000" dirty="0" err="1" smtClean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rPr>
              <a:t>리뉴얼</a:t>
            </a:r>
            <a:endParaRPr lang="en" sz="2000" dirty="0">
              <a:solidFill>
                <a:srgbClr val="43434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721916"/>
              </p:ext>
            </p:extLst>
          </p:nvPr>
        </p:nvGraphicFramePr>
        <p:xfrm>
          <a:off x="642534" y="1124743"/>
          <a:ext cx="8630946" cy="5184577"/>
        </p:xfrm>
        <a:graphic>
          <a:graphicData uri="http://schemas.openxmlformats.org/drawingml/2006/table">
            <a:tbl>
              <a:tblPr>
                <a:tableStyleId>{4AE5828F-6B73-4F4D-A629-71B58EB77AB5}</a:tableStyleId>
              </a:tblPr>
              <a:tblGrid>
                <a:gridCol w="2876982"/>
                <a:gridCol w="3449708"/>
                <a:gridCol w="2304256"/>
              </a:tblGrid>
              <a:tr h="369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페이지 이름</a:t>
                      </a:r>
                      <a:endParaRPr lang="ko-KR" altLang="en-US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메인 페이지 </a:t>
                      </a:r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– index.html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961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</a:p>
                  </a:txBody>
                  <a:tcPr>
                    <a:solidFill>
                      <a:srgbClr val="FF9E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설명</a:t>
                      </a:r>
                      <a:endParaRPr lang="ko-KR" altLang="en-US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</a:tr>
              <a:tr h="444535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fontAlgn="base" latinLnBrk="1">
                        <a:buFont typeface="Arial" pitchFamily="34" charset="0"/>
                        <a:buChar char="►"/>
                      </a:pPr>
                      <a:r>
                        <a:rPr lang="ko-KR" alt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메인페이지</a:t>
                      </a:r>
                      <a:endParaRPr lang="en-US" altLang="ko-KR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  <a:sym typeface="Arial"/>
                      </a:endParaRP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디자인 상 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css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만으로 표현하기에 어려움이 있다고 판단하여 </a:t>
                      </a:r>
                      <a:r>
                        <a:rPr lang="ko-KR" alt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메뉴바와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푸터를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 제외한 모든 것을 이미지로 작업</a:t>
                      </a:r>
                      <a:endParaRPr lang="en-US" altLang="ko-KR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  <a:sym typeface="Arial"/>
                      </a:endParaRP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상단 바는 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css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를 활용한 슬라이드 되는 </a:t>
                      </a:r>
                      <a:r>
                        <a:rPr lang="ko-KR" alt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드롭다운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 메뉴</a:t>
                      </a: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lvl="0" indent="-285750" fontAlgn="base" latinLnBrk="1">
                        <a:buFont typeface="Arial" pitchFamily="34" charset="0"/>
                        <a:buChar char="►"/>
                      </a:pP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latinLnBrk="1"/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338" name="Picture 2" descr="C:\Users\Administrator\Desktop\123\noname0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49" y="1916832"/>
            <a:ext cx="4400550" cy="26574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Administrator\Desktop\123\noname0123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2" r="21417" b="35681"/>
          <a:stretch/>
        </p:blipFill>
        <p:spPr bwMode="auto">
          <a:xfrm>
            <a:off x="3794124" y="4751711"/>
            <a:ext cx="2545491" cy="1353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설명선 1 2"/>
          <p:cNvSpPr/>
          <p:nvPr/>
        </p:nvSpPr>
        <p:spPr>
          <a:xfrm>
            <a:off x="1208584" y="5068642"/>
            <a:ext cx="1656184" cy="720080"/>
          </a:xfrm>
          <a:prstGeom prst="borderCallout1">
            <a:avLst>
              <a:gd name="adj1" fmla="val 27330"/>
              <a:gd name="adj2" fmla="val 100597"/>
              <a:gd name="adj3" fmla="val 40427"/>
              <a:gd name="adj4" fmla="val 160875"/>
            </a:avLst>
          </a:prstGeom>
          <a:solidFill>
            <a:schemeClr val="bg1"/>
          </a:solidFill>
          <a:ln>
            <a:solidFill>
              <a:srgbClr val="FF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rPr>
              <a:t>드롭다운</a:t>
            </a:r>
            <a:r>
              <a:rPr lang="ko-KR" altLang="en-US" dirty="0" smtClean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rPr>
              <a:t> 메뉴</a:t>
            </a:r>
            <a:endParaRPr lang="ko-KR" altLang="en-US" dirty="0">
              <a:solidFill>
                <a:srgbClr val="43434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488367"/>
              </p:ext>
            </p:extLst>
          </p:nvPr>
        </p:nvGraphicFramePr>
        <p:xfrm>
          <a:off x="5994399" y="1124744"/>
          <a:ext cx="3279081" cy="360041"/>
        </p:xfrm>
        <a:graphic>
          <a:graphicData uri="http://schemas.openxmlformats.org/drawingml/2006/table">
            <a:tbl>
              <a:tblPr>
                <a:tableStyleId>{4AE5828F-6B73-4F4D-A629-71B58EB77AB5}</a:tableStyleId>
              </a:tblPr>
              <a:tblGrid>
                <a:gridCol w="974825"/>
                <a:gridCol w="2304256"/>
              </a:tblGrid>
              <a:tr h="360041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  <a:cs typeface="+mn-cs"/>
                          <a:sym typeface="Arial"/>
                        </a:rPr>
                        <a:t>담당자</a:t>
                      </a:r>
                      <a:endParaRPr lang="ko-KR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434343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 </a:t>
                      </a:r>
                      <a:r>
                        <a:rPr lang="ko-KR" altLang="en-US" dirty="0" smtClean="0">
                          <a:solidFill>
                            <a:srgbClr val="434343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박명용</a:t>
                      </a:r>
                      <a:endParaRPr lang="en-US" altLang="ko-KR" dirty="0" smtClean="0">
                        <a:solidFill>
                          <a:srgbClr val="434343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97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50141" y="559795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(1) –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rPr>
              <a:t>페라리 사이트 </a:t>
            </a:r>
            <a:r>
              <a:rPr lang="ko-KR" altLang="en-US" sz="2000" dirty="0" err="1" smtClean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rPr>
              <a:t>리뉴얼</a:t>
            </a:r>
            <a:endParaRPr lang="en" sz="2000" dirty="0">
              <a:solidFill>
                <a:srgbClr val="43434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732277"/>
              </p:ext>
            </p:extLst>
          </p:nvPr>
        </p:nvGraphicFramePr>
        <p:xfrm>
          <a:off x="642534" y="1124743"/>
          <a:ext cx="8630946" cy="5184576"/>
        </p:xfrm>
        <a:graphic>
          <a:graphicData uri="http://schemas.openxmlformats.org/drawingml/2006/table">
            <a:tbl>
              <a:tblPr>
                <a:tableStyleId>{4AE5828F-6B73-4F4D-A629-71B58EB77AB5}</a:tableStyleId>
              </a:tblPr>
              <a:tblGrid>
                <a:gridCol w="2876982"/>
                <a:gridCol w="3449708"/>
                <a:gridCol w="2304256"/>
              </a:tblGrid>
              <a:tr h="369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페이지 이름</a:t>
                      </a:r>
                      <a:endParaRPr lang="ko-KR" altLang="en-US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base" latinLnBrk="1"/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차량 정보 페이지</a:t>
                      </a:r>
                      <a:endParaRPr lang="ko-KR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961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</a:p>
                  </a:txBody>
                  <a:tcPr>
                    <a:solidFill>
                      <a:srgbClr val="FF9E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설명</a:t>
                      </a:r>
                      <a:endParaRPr lang="ko-KR" altLang="en-US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</a:tr>
              <a:tr h="4445354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fontAlgn="base" latinLnBrk="1">
                        <a:buFont typeface="Arial" pitchFamily="34" charset="0"/>
                        <a:buChar char="►"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차량들을 한 번에 보고 선택할 수 있는 리스트 화면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285750" lvl="0" indent="-285750" fontAlgn="base" latinLnBrk="1">
                        <a:buFont typeface="Arial" pitchFamily="34" charset="0"/>
                        <a:buChar char="►"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마우스가 올라갈 시 차량 이름이 붉은색으로 변하고 커지는 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hover 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기능을 사용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  <a:sym typeface="Arial"/>
                      </a:endParaRPr>
                    </a:p>
                    <a:p>
                      <a:pPr marL="285750" lvl="0" indent="-285750" fontAlgn="base" latinLnBrk="1">
                        <a:buFont typeface="Arial" pitchFamily="34" charset="0"/>
                        <a:buChar char="►"/>
                      </a:pP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Width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를 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600px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를 주고 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margin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을 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auto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로 주어 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600px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이면서 가운데에 위치하도록 하였다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.</a:t>
                      </a:r>
                      <a:endParaRPr lang="en-US" altLang="ko-KR" sz="1600" b="0" i="0" u="none" strike="noStrike" cap="none" baseline="0" dirty="0" smtClean="0"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  <a:sym typeface="Arial"/>
                      </a:endParaRPr>
                    </a:p>
                    <a:p>
                      <a:pPr marL="285750" lvl="0" indent="-285750" fontAlgn="base" latinLnBrk="1">
                        <a:buFont typeface="Arial" pitchFamily="34" charset="0"/>
                        <a:buChar char="►"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정해진 사이즈를 제외하고 전부 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%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로 값을 주어화면의 사이즈가 달라짐에 따라 같이 변하게끔 만들었다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2" name="Picture 2" descr="C:\Users\Administrator\Desktop\123\noname01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636" y="2132856"/>
            <a:ext cx="2560048" cy="19356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Administrator\Desktop\123\noname014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5"/>
          <a:stretch/>
        </p:blipFill>
        <p:spPr bwMode="auto">
          <a:xfrm>
            <a:off x="2568636" y="4068487"/>
            <a:ext cx="2558866" cy="19527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636967"/>
              </p:ext>
            </p:extLst>
          </p:nvPr>
        </p:nvGraphicFramePr>
        <p:xfrm>
          <a:off x="5961112" y="1124744"/>
          <a:ext cx="3312368" cy="360041"/>
        </p:xfrm>
        <a:graphic>
          <a:graphicData uri="http://schemas.openxmlformats.org/drawingml/2006/table">
            <a:tbl>
              <a:tblPr>
                <a:tableStyleId>{4AE5828F-6B73-4F4D-A629-71B58EB77AB5}</a:tableStyleId>
              </a:tblPr>
              <a:tblGrid>
                <a:gridCol w="1008112"/>
                <a:gridCol w="2304256"/>
              </a:tblGrid>
              <a:tr h="360041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  <a:cs typeface="+mn-cs"/>
                          <a:sym typeface="Arial"/>
                        </a:rPr>
                        <a:t>담당자</a:t>
                      </a:r>
                      <a:endParaRPr lang="ko-KR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434343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 </a:t>
                      </a:r>
                      <a:r>
                        <a:rPr lang="ko-KR" altLang="en-US" dirty="0" smtClean="0">
                          <a:solidFill>
                            <a:srgbClr val="434343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최은진</a:t>
                      </a:r>
                      <a:endParaRPr lang="ko-KR" altLang="en-US" dirty="0">
                        <a:solidFill>
                          <a:srgbClr val="434343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43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0552" y="2060848"/>
            <a:ext cx="1512168" cy="38164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50141" y="559795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(1) –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rPr>
              <a:t>페라리 사이트 </a:t>
            </a:r>
            <a:r>
              <a:rPr lang="ko-KR" altLang="en-US" sz="2000" dirty="0" err="1" smtClean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rPr>
              <a:t>리뉴얼</a:t>
            </a:r>
            <a:endParaRPr lang="en" sz="2000" dirty="0">
              <a:solidFill>
                <a:srgbClr val="43434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670286"/>
              </p:ext>
            </p:extLst>
          </p:nvPr>
        </p:nvGraphicFramePr>
        <p:xfrm>
          <a:off x="642534" y="1124743"/>
          <a:ext cx="8630946" cy="5175006"/>
        </p:xfrm>
        <a:graphic>
          <a:graphicData uri="http://schemas.openxmlformats.org/drawingml/2006/table">
            <a:tbl>
              <a:tblPr>
                <a:tableStyleId>{4AE5828F-6B73-4F4D-A629-71B58EB77AB5}</a:tableStyleId>
              </a:tblPr>
              <a:tblGrid>
                <a:gridCol w="2876982"/>
                <a:gridCol w="2441596"/>
                <a:gridCol w="1008112"/>
                <a:gridCol w="2304256"/>
              </a:tblGrid>
              <a:tr h="360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페이지 이름</a:t>
                      </a:r>
                      <a:endParaRPr lang="ko-KR" altLang="en-US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차량 세부 정보 페이지</a:t>
                      </a:r>
                      <a:endParaRPr lang="ko-KR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  <a:cs typeface="+mn-cs"/>
                          <a:sym typeface="Arial"/>
                        </a:rPr>
                        <a:t>담당자</a:t>
                      </a:r>
                      <a:endParaRPr lang="ko-KR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434343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 </a:t>
                      </a:r>
                      <a:r>
                        <a:rPr lang="ko-KR" altLang="en-US" dirty="0" smtClean="0">
                          <a:solidFill>
                            <a:srgbClr val="434343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최은진</a:t>
                      </a:r>
                      <a:endParaRPr lang="ko-KR" altLang="en-US" dirty="0">
                        <a:solidFill>
                          <a:srgbClr val="434343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369611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</a:p>
                  </a:txBody>
                  <a:tcPr>
                    <a:solidFill>
                      <a:srgbClr val="FF9E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설명</a:t>
                      </a:r>
                      <a:endParaRPr lang="ko-KR" altLang="en-US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</a:tr>
              <a:tr h="4445354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리스트에서 차량이나 텍스트를 클릭하거나 메뉴에서 원하는 차량 이름을 클릭하면 넘어오는 세부 정보화면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en-US" altLang="ko-KR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jquery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를 이용하여 항상 상단에 위치하는 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lnb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와 갤러리에서 이미지를 클릭하거나 텍스트를 클릭하면 뜨는 이미지 </a:t>
                      </a:r>
                      <a:r>
                        <a:rPr lang="ko-KR" alt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팝업창을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 만들었음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.(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이미지 팝업창의 경우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,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lightbox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이용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en-US" altLang="ko-KR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lnb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의 원하는 메뉴를 클릭하면 그 위치로 스크롤 된다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  <a:sym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386" name="Picture 2" descr="C:\Users\Administrator\Desktop\123\noname01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95" y="2204864"/>
            <a:ext cx="983545" cy="88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Administrator\Desktop\123\noname016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49" y="3094503"/>
            <a:ext cx="1268315" cy="103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Users\Administrator\Desktop\123\noname017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0" y="4165707"/>
            <a:ext cx="1163711" cy="98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C:\Users\Administrator\Desktop\123\noname018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56" y="5146362"/>
            <a:ext cx="1104872" cy="56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:\Users\Administrator\Desktop\123\noname019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0" y="2172313"/>
            <a:ext cx="1929670" cy="17330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설명선 1 4"/>
          <p:cNvSpPr/>
          <p:nvPr/>
        </p:nvSpPr>
        <p:spPr>
          <a:xfrm>
            <a:off x="3728865" y="4365104"/>
            <a:ext cx="3024336" cy="1872208"/>
          </a:xfrm>
          <a:prstGeom prst="borderCallout1">
            <a:avLst>
              <a:gd name="adj1" fmla="val 28650"/>
              <a:gd name="adj2" fmla="val -755"/>
              <a:gd name="adj3" fmla="val 55079"/>
              <a:gd name="adj4" fmla="val -56016"/>
            </a:avLst>
          </a:prstGeom>
          <a:solidFill>
            <a:schemeClr val="bg1"/>
          </a:solidFill>
          <a:ln>
            <a:solidFill>
              <a:srgbClr val="FF9E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91" name="Picture 7" descr="C:\Users\Administrator\Desktop\123\noname0191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031" y="4396973"/>
            <a:ext cx="2258149" cy="133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설명선 1 3"/>
          <p:cNvSpPr/>
          <p:nvPr/>
        </p:nvSpPr>
        <p:spPr>
          <a:xfrm>
            <a:off x="5394068" y="2300548"/>
            <a:ext cx="1503148" cy="738295"/>
          </a:xfrm>
          <a:prstGeom prst="borderCallout1">
            <a:avLst>
              <a:gd name="adj1" fmla="val 25445"/>
              <a:gd name="adj2" fmla="val -112"/>
              <a:gd name="adj3" fmla="val -9679"/>
              <a:gd name="adj4" fmla="val -53952"/>
            </a:avLst>
          </a:prstGeom>
          <a:solidFill>
            <a:schemeClr val="bg1"/>
          </a:solidFill>
          <a:ln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스크롤 하면 상단에 고</a:t>
            </a:r>
            <a:r>
              <a:rPr lang="ko-KR" altLang="en-US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2868" y="5877272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갤러리 클릭 시 나오는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팝업창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43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50141" y="559795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(1) –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rPr>
              <a:t>페라리 사이트 </a:t>
            </a:r>
            <a:r>
              <a:rPr lang="ko-KR" altLang="en-US" sz="2000" dirty="0" err="1" smtClean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rPr>
              <a:t>리뉴얼</a:t>
            </a:r>
            <a:endParaRPr lang="en" sz="2000" dirty="0">
              <a:solidFill>
                <a:srgbClr val="43434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724909"/>
              </p:ext>
            </p:extLst>
          </p:nvPr>
        </p:nvGraphicFramePr>
        <p:xfrm>
          <a:off x="642534" y="1124743"/>
          <a:ext cx="8630946" cy="5184576"/>
        </p:xfrm>
        <a:graphic>
          <a:graphicData uri="http://schemas.openxmlformats.org/drawingml/2006/table">
            <a:tbl>
              <a:tblPr>
                <a:tableStyleId>{4AE5828F-6B73-4F4D-A629-71B58EB77AB5}</a:tableStyleId>
              </a:tblPr>
              <a:tblGrid>
                <a:gridCol w="2876982"/>
                <a:gridCol w="3449708"/>
                <a:gridCol w="2304256"/>
              </a:tblGrid>
              <a:tr h="369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페이지 이름</a:t>
                      </a:r>
                      <a:endParaRPr lang="ko-KR" altLang="en-US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base" latinLnBrk="1"/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차량 </a:t>
                      </a:r>
                      <a:r>
                        <a:rPr lang="ko-KR" altLang="en-US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스펙</a:t>
                      </a:r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페이지</a:t>
                      </a:r>
                      <a:endParaRPr lang="ko-KR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961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</a:p>
                  </a:txBody>
                  <a:tcPr>
                    <a:solidFill>
                      <a:srgbClr val="FF9E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설명</a:t>
                      </a:r>
                      <a:endParaRPr lang="ko-KR" altLang="en-US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</a:tr>
              <a:tr h="4445354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세부정보페이지에서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'view the specifications'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을 클릭하면 나타나는 페이지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사용자가 스크롤 함에 따라 항상 우측하단에 따라오게끔 하는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'TOP'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버튼을 두어 언제든지 맨 상단으로 이동할 수 있게 편리성을 제공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이는 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jquery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를 이용하였다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이미지 밑에 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'back'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을 클릭할 시 이전 화면으로 이동한다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278798"/>
              </p:ext>
            </p:extLst>
          </p:nvPr>
        </p:nvGraphicFramePr>
        <p:xfrm>
          <a:off x="5961112" y="1124744"/>
          <a:ext cx="3312368" cy="360041"/>
        </p:xfrm>
        <a:graphic>
          <a:graphicData uri="http://schemas.openxmlformats.org/drawingml/2006/table">
            <a:tbl>
              <a:tblPr>
                <a:tableStyleId>{4AE5828F-6B73-4F4D-A629-71B58EB77AB5}</a:tableStyleId>
              </a:tblPr>
              <a:tblGrid>
                <a:gridCol w="1008112"/>
                <a:gridCol w="2304256"/>
              </a:tblGrid>
              <a:tr h="360041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  <a:cs typeface="+mn-cs"/>
                          <a:sym typeface="Arial"/>
                        </a:rPr>
                        <a:t>담당자</a:t>
                      </a:r>
                      <a:endParaRPr lang="ko-KR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434343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 </a:t>
                      </a:r>
                      <a:r>
                        <a:rPr lang="ko-KR" altLang="en-US" dirty="0" smtClean="0">
                          <a:solidFill>
                            <a:srgbClr val="434343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최은진</a:t>
                      </a:r>
                      <a:endParaRPr lang="ko-KR" altLang="en-US" dirty="0">
                        <a:solidFill>
                          <a:srgbClr val="434343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410" name="Picture 2" descr="C:\Users\Administrator\Desktop\123\noname019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16" y="1916832"/>
            <a:ext cx="1378207" cy="433593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Administrator\Desktop\123\noname019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350" y="2492896"/>
            <a:ext cx="3044619" cy="20808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43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50141" y="559795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(1) –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rPr>
              <a:t>페라리 사이트 </a:t>
            </a:r>
            <a:r>
              <a:rPr lang="ko-KR" altLang="en-US" sz="2000" dirty="0" err="1" smtClean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rPr>
              <a:t>리뉴얼</a:t>
            </a:r>
            <a:endParaRPr lang="en" sz="2000" dirty="0">
              <a:solidFill>
                <a:srgbClr val="43434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473704"/>
              </p:ext>
            </p:extLst>
          </p:nvPr>
        </p:nvGraphicFramePr>
        <p:xfrm>
          <a:off x="642534" y="1124743"/>
          <a:ext cx="8630946" cy="5219782"/>
        </p:xfrm>
        <a:graphic>
          <a:graphicData uri="http://schemas.openxmlformats.org/drawingml/2006/table">
            <a:tbl>
              <a:tblPr>
                <a:tableStyleId>{4AE5828F-6B73-4F4D-A629-71B58EB77AB5}</a:tableStyleId>
              </a:tblPr>
              <a:tblGrid>
                <a:gridCol w="2876982"/>
                <a:gridCol w="3449708"/>
                <a:gridCol w="2304256"/>
              </a:tblGrid>
              <a:tr h="369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페이지 이름</a:t>
                      </a:r>
                      <a:endParaRPr lang="ko-KR" altLang="en-US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base" latinLnBrk="1"/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중고차 판매 페이지</a:t>
                      </a:r>
                      <a:endParaRPr lang="ko-KR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961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</a:p>
                  </a:txBody>
                  <a:tcPr>
                    <a:solidFill>
                      <a:srgbClr val="FF9E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설명</a:t>
                      </a:r>
                      <a:endParaRPr lang="ko-KR" altLang="en-US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</a:tr>
              <a:tr h="4445354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중고차 판매 페이지상단 메뉴에‘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Pre-Owned 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정보’ 클릭 시 이동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.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혹은 세부정보 페이지에서 중고차 구매하기 버튼을 클릭 시 이동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여러 가지 차량 판매 정보를 한눈에 볼 수 있게 리스트 형식으로 제공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차 리스트의 오른쪽 파란 버튼 클릭 시 차에 대한 세부 내용페이지로 이동한다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en-US" altLang="ko-KR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css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에서 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float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를 사용하여 배치함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  <a:sym typeface="Arial"/>
                      </a:endParaRPr>
                    </a:p>
                    <a:p>
                      <a:pPr marL="285750" indent="-285750" latinLnBrk="1">
                        <a:buFont typeface="Arial" pitchFamily="34" charset="0"/>
                        <a:buChar char="►"/>
                      </a:pP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486931"/>
              </p:ext>
            </p:extLst>
          </p:nvPr>
        </p:nvGraphicFramePr>
        <p:xfrm>
          <a:off x="5961112" y="1124744"/>
          <a:ext cx="3312368" cy="360041"/>
        </p:xfrm>
        <a:graphic>
          <a:graphicData uri="http://schemas.openxmlformats.org/drawingml/2006/table">
            <a:tbl>
              <a:tblPr>
                <a:tableStyleId>{4AE5828F-6B73-4F4D-A629-71B58EB77AB5}</a:tableStyleId>
              </a:tblPr>
              <a:tblGrid>
                <a:gridCol w="1008112"/>
                <a:gridCol w="2304256"/>
              </a:tblGrid>
              <a:tr h="360041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  <a:cs typeface="+mn-cs"/>
                          <a:sym typeface="Arial"/>
                        </a:rPr>
                        <a:t>담당자</a:t>
                      </a:r>
                      <a:endParaRPr lang="ko-KR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434343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 </a:t>
                      </a:r>
                      <a:r>
                        <a:rPr lang="ko-KR" altLang="en-US" dirty="0" smtClean="0">
                          <a:solidFill>
                            <a:srgbClr val="434343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오승봉</a:t>
                      </a:r>
                      <a:endParaRPr lang="ko-KR" altLang="en-US" dirty="0">
                        <a:solidFill>
                          <a:srgbClr val="434343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434" name="Picture 2" descr="C:\Users\Administrator\Desktop\123\noname019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352" y="2651769"/>
            <a:ext cx="3019425" cy="21050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Administrator\Desktop\123\noname0194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59" y="2651769"/>
            <a:ext cx="3092070" cy="21050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43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50141" y="559795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(1) –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rPr>
              <a:t>페라리 사이트 </a:t>
            </a:r>
            <a:r>
              <a:rPr lang="ko-KR" altLang="en-US" sz="2000" dirty="0" err="1" smtClean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rPr>
              <a:t>리뉴얼</a:t>
            </a:r>
            <a:endParaRPr lang="en" sz="2000" dirty="0">
              <a:solidFill>
                <a:srgbClr val="43434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715788"/>
              </p:ext>
            </p:extLst>
          </p:nvPr>
        </p:nvGraphicFramePr>
        <p:xfrm>
          <a:off x="642534" y="1124743"/>
          <a:ext cx="8630946" cy="5219782"/>
        </p:xfrm>
        <a:graphic>
          <a:graphicData uri="http://schemas.openxmlformats.org/drawingml/2006/table">
            <a:tbl>
              <a:tblPr>
                <a:tableStyleId>{4AE5828F-6B73-4F4D-A629-71B58EB77AB5}</a:tableStyleId>
              </a:tblPr>
              <a:tblGrid>
                <a:gridCol w="2876982"/>
                <a:gridCol w="3449708"/>
                <a:gridCol w="2304256"/>
              </a:tblGrid>
              <a:tr h="369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페이지 이름</a:t>
                      </a:r>
                      <a:endParaRPr lang="ko-KR" altLang="en-US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base" latinLnBrk="1"/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애프터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서비스 페이지 </a:t>
                      </a:r>
                      <a:endParaRPr lang="en-US" altLang="ko-KR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961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</a:p>
                  </a:txBody>
                  <a:tcPr>
                    <a:solidFill>
                      <a:srgbClr val="FF9E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설명</a:t>
                      </a:r>
                      <a:endParaRPr lang="ko-KR" altLang="en-US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</a:tr>
              <a:tr h="4445354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서비스 신청 및 안내 페이지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메뉴바에서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‘서비스 신청’이나 서비스 목록 선택 시 이동하는 페이지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혹은 세부정보 페이지에서 시승신청하기를 클릭하면 넘어오는 페이지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신청 페이지의 경우 기능은 완벽하게 구현하지 못하였으나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기본적인 틀은 준비되도록 함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날짜 선택 시 달력형태로 날짜를 선택할 수 있게 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jquery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의 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datepicker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를 사용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752672"/>
              </p:ext>
            </p:extLst>
          </p:nvPr>
        </p:nvGraphicFramePr>
        <p:xfrm>
          <a:off x="5961112" y="1124744"/>
          <a:ext cx="3312368" cy="360041"/>
        </p:xfrm>
        <a:graphic>
          <a:graphicData uri="http://schemas.openxmlformats.org/drawingml/2006/table">
            <a:tbl>
              <a:tblPr>
                <a:tableStyleId>{4AE5828F-6B73-4F4D-A629-71B58EB77AB5}</a:tableStyleId>
              </a:tblPr>
              <a:tblGrid>
                <a:gridCol w="1008112"/>
                <a:gridCol w="2304256"/>
              </a:tblGrid>
              <a:tr h="360041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  <a:cs typeface="+mn-cs"/>
                          <a:sym typeface="Arial"/>
                        </a:rPr>
                        <a:t>담당자</a:t>
                      </a:r>
                      <a:endParaRPr lang="ko-KR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434343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 </a:t>
                      </a:r>
                      <a:r>
                        <a:rPr lang="ko-KR" altLang="en-US" dirty="0" smtClean="0">
                          <a:solidFill>
                            <a:srgbClr val="434343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최은진</a:t>
                      </a:r>
                      <a:endParaRPr lang="ko-KR" altLang="en-US" dirty="0">
                        <a:solidFill>
                          <a:srgbClr val="434343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458" name="Picture 2" descr="C:\Users\Administrator\Desktop\123\noname0198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174" y="2420888"/>
            <a:ext cx="2238375" cy="16192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Administrator\Desktop\123\noname0196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93" y="2420888"/>
            <a:ext cx="2314575" cy="1714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C:\Users\Administrator\Desktop\123\noname0197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21" y="4109139"/>
            <a:ext cx="2301647" cy="16386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19897" y="2054293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서비스 신청 페이지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5878" y="2045008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서비스 설명 페이지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설명선 2 4"/>
          <p:cNvSpPr/>
          <p:nvPr/>
        </p:nvSpPr>
        <p:spPr>
          <a:xfrm>
            <a:off x="3872880" y="4928456"/>
            <a:ext cx="2092405" cy="819319"/>
          </a:xfrm>
          <a:prstGeom prst="borderCallout2">
            <a:avLst>
              <a:gd name="adj1" fmla="val 23898"/>
              <a:gd name="adj2" fmla="val 402"/>
              <a:gd name="adj3" fmla="val 18750"/>
              <a:gd name="adj4" fmla="val -16667"/>
              <a:gd name="adj5" fmla="val 3974"/>
              <a:gd name="adj6" fmla="val -75519"/>
            </a:avLst>
          </a:prstGeom>
          <a:solidFill>
            <a:schemeClr val="bg1"/>
          </a:solidFill>
          <a:ln>
            <a:solidFill>
              <a:srgbClr val="FF9E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jQuery.com</a:t>
            </a:r>
            <a:r>
              <a:rPr lang="ko-KR" altLang="en-US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에서 제공하는</a:t>
            </a:r>
            <a:endParaRPr lang="en-US" altLang="ko-KR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Datepicker</a:t>
            </a:r>
            <a:r>
              <a:rPr lang="en-US" altLang="ko-KR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</a:t>
            </a:r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43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50141" y="559795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(1) –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rPr>
              <a:t>페라리 사이트 </a:t>
            </a:r>
            <a:r>
              <a:rPr lang="ko-KR" altLang="en-US" sz="2000" dirty="0" err="1" smtClean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rPr>
              <a:t>리뉴얼</a:t>
            </a:r>
            <a:endParaRPr lang="en" sz="2000" dirty="0">
              <a:solidFill>
                <a:srgbClr val="43434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703141"/>
              </p:ext>
            </p:extLst>
          </p:nvPr>
        </p:nvGraphicFramePr>
        <p:xfrm>
          <a:off x="642534" y="1124743"/>
          <a:ext cx="8630946" cy="5219782"/>
        </p:xfrm>
        <a:graphic>
          <a:graphicData uri="http://schemas.openxmlformats.org/drawingml/2006/table">
            <a:tbl>
              <a:tblPr>
                <a:tableStyleId>{4AE5828F-6B73-4F4D-A629-71B58EB77AB5}</a:tableStyleId>
              </a:tblPr>
              <a:tblGrid>
                <a:gridCol w="2876982"/>
                <a:gridCol w="3449708"/>
                <a:gridCol w="2304256"/>
              </a:tblGrid>
              <a:tr h="369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페이지 이름</a:t>
                      </a:r>
                      <a:endParaRPr lang="ko-KR" altLang="en-US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base" latinLnBrk="1"/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뉴스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&amp;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이벤트 페이지</a:t>
                      </a:r>
                      <a:endParaRPr lang="ko-KR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961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</a:p>
                  </a:txBody>
                  <a:tcPr>
                    <a:solidFill>
                      <a:srgbClr val="FF9E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설명</a:t>
                      </a:r>
                      <a:endParaRPr lang="ko-KR" altLang="en-US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</a:tr>
              <a:tr h="4445354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메뉴바에서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뉴스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&amp;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이벤트를 클릭하면 나오는 뉴스페이지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원하는 기사를 미리 볼 수 있게 </a:t>
                      </a:r>
                      <a:r>
                        <a:rPr lang="ko-KR" alt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썸네일과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함께 기사의 내용을 적음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마우스를 올리면 해당 기사의 배경화면 색이 변하는 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hover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를 사용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기사 선택 시 기사 전문이 나오는 페이지로 이동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이미지에 마우스를 올리면 사진을 더 크게 볼 수 있게 </a:t>
                      </a:r>
                      <a:r>
                        <a:rPr lang="en-US" altLang="ko-KR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css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의 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transform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을 사용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39201"/>
              </p:ext>
            </p:extLst>
          </p:nvPr>
        </p:nvGraphicFramePr>
        <p:xfrm>
          <a:off x="5961112" y="1124744"/>
          <a:ext cx="3312368" cy="360041"/>
        </p:xfrm>
        <a:graphic>
          <a:graphicData uri="http://schemas.openxmlformats.org/drawingml/2006/table">
            <a:tbl>
              <a:tblPr>
                <a:tableStyleId>{4AE5828F-6B73-4F4D-A629-71B58EB77AB5}</a:tableStyleId>
              </a:tblPr>
              <a:tblGrid>
                <a:gridCol w="1008112"/>
                <a:gridCol w="2304256"/>
              </a:tblGrid>
              <a:tr h="360041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  <a:cs typeface="+mn-cs"/>
                          <a:sym typeface="Arial"/>
                        </a:rPr>
                        <a:t>담당자</a:t>
                      </a:r>
                      <a:endParaRPr lang="ko-KR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434343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 </a:t>
                      </a:r>
                      <a:r>
                        <a:rPr lang="ko-KR" altLang="en-US" dirty="0" smtClean="0">
                          <a:solidFill>
                            <a:srgbClr val="434343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오승봉</a:t>
                      </a:r>
                      <a:endParaRPr lang="ko-KR" altLang="en-US" dirty="0">
                        <a:solidFill>
                          <a:srgbClr val="434343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482" name="Picture 2" descr="C:\Users\Administrator\Desktop\123\noname0199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49" y="2649538"/>
            <a:ext cx="2281957" cy="24098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Administrator\Desktop\123\noname01991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96" y="2649538"/>
            <a:ext cx="2162175" cy="24098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43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50141" y="559795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(1) –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rPr>
              <a:t>페라리 사이트 </a:t>
            </a:r>
            <a:r>
              <a:rPr lang="ko-KR" altLang="en-US" sz="2000" dirty="0" err="1" smtClean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rPr>
              <a:t>리뉴얼</a:t>
            </a:r>
            <a:endParaRPr lang="en" sz="2000" dirty="0">
              <a:solidFill>
                <a:srgbClr val="43434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125518"/>
              </p:ext>
            </p:extLst>
          </p:nvPr>
        </p:nvGraphicFramePr>
        <p:xfrm>
          <a:off x="642534" y="1124743"/>
          <a:ext cx="8630946" cy="5184576"/>
        </p:xfrm>
        <a:graphic>
          <a:graphicData uri="http://schemas.openxmlformats.org/drawingml/2006/table">
            <a:tbl>
              <a:tblPr>
                <a:tableStyleId>{4AE5828F-6B73-4F4D-A629-71B58EB77AB5}</a:tableStyleId>
              </a:tblPr>
              <a:tblGrid>
                <a:gridCol w="2876982"/>
                <a:gridCol w="3449708"/>
                <a:gridCol w="2304256"/>
              </a:tblGrid>
              <a:tr h="369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페이지 이름</a:t>
                      </a:r>
                      <a:endParaRPr lang="ko-KR" altLang="en-US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base" latinLnBrk="1"/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연락처 페이지</a:t>
                      </a:r>
                      <a:endParaRPr lang="ko-KR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961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</a:p>
                  </a:txBody>
                  <a:tcPr>
                    <a:solidFill>
                      <a:srgbClr val="FF9E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설명</a:t>
                      </a:r>
                      <a:endParaRPr lang="ko-KR" altLang="en-US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</a:tr>
              <a:tr h="4445354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메뉴바에서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연락처 클릭 시 넘어오는 페이지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전부다 텍스트로만 작업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en-US" altLang="ko-KR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iframe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을 사용하여 구글 </a:t>
                      </a:r>
                      <a:r>
                        <a:rPr lang="ko-KR" alt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맵을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첨부하였다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indent="-285750" latinLnBrk="1">
                        <a:buFont typeface="Arial" pitchFamily="34" charset="0"/>
                        <a:buChar char="►"/>
                      </a:pP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475753"/>
              </p:ext>
            </p:extLst>
          </p:nvPr>
        </p:nvGraphicFramePr>
        <p:xfrm>
          <a:off x="5961112" y="1124744"/>
          <a:ext cx="3312368" cy="360041"/>
        </p:xfrm>
        <a:graphic>
          <a:graphicData uri="http://schemas.openxmlformats.org/drawingml/2006/table">
            <a:tbl>
              <a:tblPr>
                <a:tableStyleId>{4AE5828F-6B73-4F4D-A629-71B58EB77AB5}</a:tableStyleId>
              </a:tblPr>
              <a:tblGrid>
                <a:gridCol w="1008112"/>
                <a:gridCol w="2304256"/>
              </a:tblGrid>
              <a:tr h="360041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  <a:cs typeface="+mn-cs"/>
                          <a:sym typeface="Arial"/>
                        </a:rPr>
                        <a:t>담당자</a:t>
                      </a:r>
                      <a:endParaRPr lang="ko-KR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434343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 </a:t>
                      </a:r>
                      <a:r>
                        <a:rPr lang="ko-KR" altLang="en-US" dirty="0" smtClean="0">
                          <a:solidFill>
                            <a:srgbClr val="434343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박명용</a:t>
                      </a:r>
                      <a:endParaRPr lang="ko-KR" altLang="en-US" dirty="0">
                        <a:solidFill>
                          <a:srgbClr val="434343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506" name="Picture 2" descr="C:\Users\Administrator\Desktop\123\noname0199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889" y="2420888"/>
            <a:ext cx="4081063" cy="30388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43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3511788" y="116632"/>
            <a:ext cx="2882425" cy="426593"/>
          </a:xfrm>
          <a:prstGeom prst="rect">
            <a:avLst/>
          </a:prstGeom>
        </p:spPr>
        <p:txBody>
          <a:bodyPr lIns="107269" tIns="107269" rIns="107269" bIns="107269" anchor="ctr" anchorCtr="0">
            <a:noAutofit/>
          </a:bodyPr>
          <a:lstStyle/>
          <a:p>
            <a:r>
              <a:rPr lang="ko-KR" altLang="en-US" sz="2000" dirty="0" smtClean="0">
                <a:latin typeface="나눔고딕 ExtraBold" pitchFamily="50" charset="-127"/>
                <a:ea typeface="나눔고딕 ExtraBold" pitchFamily="50" charset="-127"/>
                <a:cs typeface="Microsoft New Tai Lue" pitchFamily="34" charset="0"/>
              </a:rPr>
              <a:t>목 차</a:t>
            </a:r>
            <a:endParaRPr lang="en" sz="2000" dirty="0">
              <a:latin typeface="나눔고딕 ExtraBold" pitchFamily="50" charset="-127"/>
              <a:ea typeface="나눔고딕 ExtraBold" pitchFamily="50" charset="-127"/>
              <a:cs typeface="Microsoft New Tai Lue" pitchFamily="34" charset="0"/>
            </a:endParaRPr>
          </a:p>
        </p:txBody>
      </p:sp>
      <p:sp>
        <p:nvSpPr>
          <p:cNvPr id="6" name="Shape 71"/>
          <p:cNvSpPr txBox="1"/>
          <p:nvPr/>
        </p:nvSpPr>
        <p:spPr>
          <a:xfrm>
            <a:off x="2841391" y="2302547"/>
            <a:ext cx="4223215" cy="2252906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/>
          <a:p>
            <a:pPr marL="514350" indent="-514350">
              <a:buAutoNum type="arabicPeriod"/>
            </a:pPr>
            <a:r>
              <a:rPr lang="en" sz="28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WHO AM I ? </a:t>
            </a:r>
            <a:br>
              <a:rPr lang="en" sz="28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28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en-US" sz="2800" b="1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  <a:cs typeface="Montserrat"/>
                <a:sym typeface="Montserrat"/>
              </a:rPr>
              <a:t>‘</a:t>
            </a:r>
            <a:r>
              <a:rPr lang="ko-KR" altLang="en-US" sz="2800" b="1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  <a:cs typeface="Montserrat"/>
                <a:sym typeface="Montserrat"/>
              </a:rPr>
              <a:t>최은진</a:t>
            </a:r>
            <a:r>
              <a:rPr lang="en-US" altLang="ko-KR" sz="2800" b="1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  <a:cs typeface="Montserrat"/>
                <a:sym typeface="Montserrat"/>
              </a:rPr>
              <a:t>’</a:t>
            </a:r>
            <a:r>
              <a:rPr lang="ko-KR" altLang="en-US" sz="2800" b="1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  <a:cs typeface="Montserrat"/>
                <a:sym typeface="Montserrat"/>
              </a:rPr>
              <a:t>은 누구인가</a:t>
            </a:r>
            <a:r>
              <a:rPr lang="en-US" altLang="ko-KR" sz="2800" b="1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  <a:cs typeface="Montserrat"/>
                <a:sym typeface="Montserrat"/>
              </a:rPr>
              <a:t>?</a:t>
            </a:r>
            <a:br>
              <a:rPr lang="en-US" altLang="ko-KR" sz="2800" b="1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  <a:cs typeface="Montserrat"/>
                <a:sym typeface="Montserrat"/>
              </a:rPr>
            </a:br>
            <a:endParaRPr lang="en-US" sz="2800" b="1" dirty="0" smtClean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US" altLang="ko-KR" sz="28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2.   </a:t>
            </a:r>
            <a:r>
              <a:rPr lang="ko-KR" altLang="en-US" sz="2800" b="1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  <a:cs typeface="Montserrat"/>
                <a:sym typeface="Montserrat"/>
              </a:rPr>
              <a:t>포트폴리오</a:t>
            </a:r>
            <a:endParaRPr lang="en-US" altLang="ko-KR" sz="2800" b="1" dirty="0" smtClean="0">
              <a:solidFill>
                <a:srgbClr val="434343"/>
              </a:solidFill>
              <a:latin typeface="나눔고딕 ExtraBold" pitchFamily="50" charset="-127"/>
              <a:ea typeface="나눔고딕 ExtraBold" pitchFamily="50" charset="-127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513900"/>
              </p:ext>
            </p:extLst>
          </p:nvPr>
        </p:nvGraphicFramePr>
        <p:xfrm>
          <a:off x="1712640" y="1425632"/>
          <a:ext cx="6510738" cy="4682128"/>
        </p:xfrm>
        <a:graphic>
          <a:graphicData uri="http://schemas.openxmlformats.org/drawingml/2006/table">
            <a:tbl>
              <a:tblPr/>
              <a:tblGrid>
                <a:gridCol w="2066637"/>
                <a:gridCol w="4444101"/>
              </a:tblGrid>
              <a:tr h="4388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프로젝트명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6271" marR="66271" marT="18323" marB="183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비만 예방 포스터 공모전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</a:txBody>
                  <a:tcPr marL="66271" marR="66271" marT="18323" marB="183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8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프로젝트 기간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6271" marR="66271" marT="18323" marB="183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2017. 05. 22 ~ 2017. 05. 29 (8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일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</a:p>
                  </a:txBody>
                  <a:tcPr marL="66271" marR="66271" marT="18323" marB="183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8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프로젝트 참여 인원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6271" marR="66271" marT="18323" marB="183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명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</a:txBody>
                  <a:tcPr marL="66271" marR="66271" marT="18323" marB="183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8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담당업무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6271" marR="66271" marT="18323" marB="183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콘셉트 선정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이미지 준비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포토샵 작업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작품 세부설명 작성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</a:txBody>
                  <a:tcPr marL="66271" marR="66271" marT="18323" marB="183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8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개발 툴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Tool)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6271" marR="66271" marT="18323" marB="183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포토샵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일러스트레이터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</a:txBody>
                  <a:tcPr marL="66271" marR="66271" marT="18323" marB="183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8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개발 언어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6271" marR="66271" marT="18323" marB="183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</a:p>
                  </a:txBody>
                  <a:tcPr marL="66271" marR="66271" marT="18323" marB="183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8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URL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6271" marR="66271" marT="18323" marB="183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</a:p>
                  </a:txBody>
                  <a:tcPr marL="66271" marR="66271" marT="18323" marB="183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59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작품 소개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6271" marR="66271" marT="18323" marB="183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줄자 자체를 사람들의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생명 줄로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표현하여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허리둘레 따른 남은 줄의 길이는 앞으로 남은 수명임을 보여주었다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그리고 두 사람이 원하는 음식 사진들을 넣음으로써 둘의 식습관의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차이가 둘의 허리둘레로 이어지고 이는 건강과 밀접한 관련이 있음을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보여준다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이로써 우리는 건강한 식습관이 비만을 예방할 수 있으며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동시에 건강을 지킬 수 있는 방향임을 표현하였다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6271" marR="66271" marT="18323" marB="183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32520" y="548680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(2) </a:t>
            </a:r>
            <a:r>
              <a:rPr 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비만 예방 포스터 공모전</a:t>
            </a:r>
            <a:endParaRPr lang="en" sz="2000" dirty="0">
              <a:solidFill>
                <a:srgbClr val="434343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98650" y="123983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09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50141" y="559795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(2) – </a:t>
            </a:r>
            <a:r>
              <a:rPr lang="ko-KR" altLang="en-US" sz="2000" dirty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비만 예방 포스터 공모전</a:t>
            </a:r>
            <a:endParaRPr lang="en" altLang="ko-KR" sz="2000" dirty="0">
              <a:solidFill>
                <a:srgbClr val="434343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072869"/>
              </p:ext>
            </p:extLst>
          </p:nvPr>
        </p:nvGraphicFramePr>
        <p:xfrm>
          <a:off x="642534" y="1124743"/>
          <a:ext cx="8630946" cy="5219782"/>
        </p:xfrm>
        <a:graphic>
          <a:graphicData uri="http://schemas.openxmlformats.org/drawingml/2006/table">
            <a:tbl>
              <a:tblPr>
                <a:tableStyleId>{4AE5828F-6B73-4F4D-A629-71B58EB77AB5}</a:tableStyleId>
              </a:tblPr>
              <a:tblGrid>
                <a:gridCol w="2876982"/>
                <a:gridCol w="3449708"/>
                <a:gridCol w="2304256"/>
              </a:tblGrid>
              <a:tr h="369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페이지 이름</a:t>
                      </a:r>
                      <a:endParaRPr lang="ko-KR" altLang="en-US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base" latinLnBrk="1"/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비만 예방 포스터 공모전</a:t>
                      </a:r>
                      <a:endParaRPr lang="ko-KR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961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</a:p>
                  </a:txBody>
                  <a:tcPr>
                    <a:solidFill>
                      <a:srgbClr val="FF9E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설명</a:t>
                      </a:r>
                      <a:endParaRPr lang="ko-KR" altLang="en-US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</a:tr>
              <a:tr h="4445354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줄자를 허리에 둘러서 둘의 허리사이즈의 차이를 보여주었다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끝에 달려있는 폭탄으로 수명의 끝을 표현하고자 하였고 그 거리는 줄자의 길이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이는 허리둘레와 밀접한 연관이 있음을 보여준다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말풍선으로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둘이 원하는 음식의 차이를 보여주어 식습관이 비만과 밀접한 관련이 있음을 표현하였다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indent="-285750" latinLnBrk="1">
                        <a:buFont typeface="Arial" pitchFamily="34" charset="0"/>
                        <a:buChar char="►"/>
                      </a:pP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42" name="Picture 2" descr="D:\학생방\최은진\__이력서\제출 포트폴리오\비만예방포스터공모전 출품작\비만예방포스터공모전 출품작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806" y="2060849"/>
            <a:ext cx="2953242" cy="41764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33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390164"/>
              </p:ext>
            </p:extLst>
          </p:nvPr>
        </p:nvGraphicFramePr>
        <p:xfrm>
          <a:off x="1680073" y="1412776"/>
          <a:ext cx="6846679" cy="4752529"/>
        </p:xfrm>
        <a:graphic>
          <a:graphicData uri="http://schemas.openxmlformats.org/drawingml/2006/table">
            <a:tbl>
              <a:tblPr/>
              <a:tblGrid>
                <a:gridCol w="2173271"/>
                <a:gridCol w="4673408"/>
              </a:tblGrid>
              <a:tr h="461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프로젝트명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자신의 모습 캐릭터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프로젝트 기간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2017. 03. 24 ~ 2017. 03. 25 (2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일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프로젝트 참여 인원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명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담당업무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콘셉트 선정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이미지 준비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일러스트 작업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개발 툴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Tool)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일러스트레이터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개발 언어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URL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22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작품 소개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자기 자신의 모습을 캐릭터로 만들어 낸 작품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캐릭터 표현이기 때문에 귀여운 분위기를 살려 만들었다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32520" y="548680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(3) </a:t>
            </a:r>
            <a:r>
              <a:rPr 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캐릭터 만들기</a:t>
            </a:r>
            <a:endParaRPr lang="en" sz="2000" dirty="0">
              <a:solidFill>
                <a:srgbClr val="434343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98650" y="123983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839913" y="1268413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82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50141" y="559795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(3) –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캐릭터 </a:t>
            </a:r>
            <a:r>
              <a:rPr lang="ko-KR" altLang="en-US" sz="2000" dirty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만들기</a:t>
            </a:r>
            <a:endParaRPr lang="en" altLang="ko-KR" sz="2000" dirty="0">
              <a:solidFill>
                <a:srgbClr val="434343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848561"/>
              </p:ext>
            </p:extLst>
          </p:nvPr>
        </p:nvGraphicFramePr>
        <p:xfrm>
          <a:off x="642534" y="1124743"/>
          <a:ext cx="8630946" cy="5184576"/>
        </p:xfrm>
        <a:graphic>
          <a:graphicData uri="http://schemas.openxmlformats.org/drawingml/2006/table">
            <a:tbl>
              <a:tblPr>
                <a:tableStyleId>{4AE5828F-6B73-4F4D-A629-71B58EB77AB5}</a:tableStyleId>
              </a:tblPr>
              <a:tblGrid>
                <a:gridCol w="2876982"/>
                <a:gridCol w="3449708"/>
                <a:gridCol w="2304256"/>
              </a:tblGrid>
              <a:tr h="369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페이지 이름</a:t>
                      </a:r>
                      <a:endParaRPr lang="ko-KR" altLang="en-US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base" latinLnBrk="1"/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나의 모습 캐릭터 만들기</a:t>
                      </a:r>
                      <a:endParaRPr lang="ko-KR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961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</a:p>
                  </a:txBody>
                  <a:tcPr>
                    <a:solidFill>
                      <a:srgbClr val="FF9E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설명</a:t>
                      </a:r>
                      <a:endParaRPr lang="ko-KR" altLang="en-US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</a:tr>
              <a:tr h="4445354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최은진의 캐릭터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책상 위에 항상 있던 나의 안경과 물병으로 내 자신임을 조금 더 명확하게 표현하였다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‘열심히 살자’는 나의 의지를 글로써 적었다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둥글고 겉에 테두리를 넣음으로써 귀여운 분위기를 살렸다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indent="-285750" latinLnBrk="1">
                        <a:buFont typeface="Arial" pitchFamily="34" charset="0"/>
                        <a:buChar char="►"/>
                      </a:pP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314" name="Picture 2" descr="D:\학생방\최은진\__이력서\제출 포트폴리오\캐릭터-illu\20170324cej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72" y="2204864"/>
            <a:ext cx="3793777" cy="379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39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657819"/>
              </p:ext>
            </p:extLst>
          </p:nvPr>
        </p:nvGraphicFramePr>
        <p:xfrm>
          <a:off x="1652983" y="1412776"/>
          <a:ext cx="6846679" cy="4752529"/>
        </p:xfrm>
        <a:graphic>
          <a:graphicData uri="http://schemas.openxmlformats.org/drawingml/2006/table">
            <a:tbl>
              <a:tblPr/>
              <a:tblGrid>
                <a:gridCol w="2173271"/>
                <a:gridCol w="4673408"/>
              </a:tblGrid>
              <a:tr h="461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프로젝트명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자기소개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프로젝트 기간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2017. 03. 15 ~ 2017. 03. 16 (2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일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프로젝트 참여 인원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명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담당업무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콘셉트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 선정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이미지 준비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포토샵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 작업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개발 툴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Tool)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포토샵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개발 언어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URL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22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작품 소개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</a:rPr>
                        <a:t>나는 다이어리에 이것저것 많이 적는 습관이 있어서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가장 깔끔하고 한눈에 보일 수 있도록 하는 방법은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다이어리에 적는 것이라 생각하였다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함초롬돋움"/>
                        </a:rPr>
                        <a:t>그러한 이유로 자기소개를 다이어리에 적은 느낌으로 만들었다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9691" marR="69691" marT="19268" marB="192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32520" y="548680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(4) </a:t>
            </a:r>
            <a:r>
              <a:rPr 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ko-KR" altLang="en-US" sz="2000" dirty="0" err="1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포토샵</a:t>
            </a:r>
            <a:endParaRPr lang="en" sz="2000" dirty="0">
              <a:solidFill>
                <a:srgbClr val="434343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98650" y="123983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39913" y="1268413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76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50141" y="559795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(4) –</a:t>
            </a:r>
            <a:r>
              <a:rPr 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dirty="0" err="1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포토샵</a:t>
            </a:r>
            <a:endParaRPr lang="en" altLang="ko-KR" sz="2000" dirty="0">
              <a:solidFill>
                <a:srgbClr val="434343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22981"/>
              </p:ext>
            </p:extLst>
          </p:nvPr>
        </p:nvGraphicFramePr>
        <p:xfrm>
          <a:off x="642534" y="1124743"/>
          <a:ext cx="8630946" cy="5219782"/>
        </p:xfrm>
        <a:graphic>
          <a:graphicData uri="http://schemas.openxmlformats.org/drawingml/2006/table">
            <a:tbl>
              <a:tblPr>
                <a:tableStyleId>{4AE5828F-6B73-4F4D-A629-71B58EB77AB5}</a:tableStyleId>
              </a:tblPr>
              <a:tblGrid>
                <a:gridCol w="2876982"/>
                <a:gridCol w="3449708"/>
                <a:gridCol w="2304256"/>
              </a:tblGrid>
              <a:tr h="369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페이지 이름</a:t>
                      </a:r>
                      <a:endParaRPr lang="ko-KR" altLang="en-US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base" latinLnBrk="1"/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자기소개</a:t>
                      </a:r>
                      <a:endParaRPr lang="ko-KR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961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</a:p>
                  </a:txBody>
                  <a:tcPr>
                    <a:solidFill>
                      <a:srgbClr val="FF9E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설명</a:t>
                      </a:r>
                      <a:endParaRPr lang="ko-KR" altLang="en-US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</a:tr>
              <a:tr h="4445354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최은진 자기소개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기본적인 틀은 다이어리 모양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.(</a:t>
                      </a:r>
                      <a:r>
                        <a:rPr lang="ko-KR" alt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포토샵의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Shape Tool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을 사용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.)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배경은 패턴을 직접 만들어 심심하지 않게 표현하였다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조금 더 다이어리 같은 느낌이 나게 </a:t>
                      </a:r>
                      <a:r>
                        <a:rPr lang="ko-KR" alt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북마크용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스티커를 붙였다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►"/>
                        <a:tabLst/>
                        <a:defRPr/>
                      </a:pP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내용은 주제를 나누어 간단하지만 꽉 차 보이게 썼다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r>
                        <a:rPr lang="ko-KR" alt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사진을 넣음으로써 더 자기소개의 느낌이 나게 하였다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6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indent="-285750" latinLnBrk="1">
                        <a:buFont typeface="Arial" pitchFamily="34" charset="0"/>
                        <a:buChar char="►"/>
                      </a:pP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290" name="Picture 2" descr="D:\학생방\최은진\__이력서\제출 포트폴리오\포토샵\최은진_자기소개_포토샵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16832"/>
            <a:ext cx="5868442" cy="440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51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50141" y="559795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(4) –</a:t>
            </a:r>
            <a:r>
              <a:rPr 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dirty="0" err="1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포토샵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 이용한 다른 작품 </a:t>
            </a:r>
            <a:endParaRPr lang="en" altLang="ko-KR" sz="2000" dirty="0">
              <a:solidFill>
                <a:srgbClr val="434343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1266" name="Picture 2" descr="D:\학생방\최은진\__이력서\제출 포트폴리오\포토샵\셜록갤러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262" y="1916832"/>
            <a:ext cx="4539337" cy="363146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D:\학생방\최은진\__이력서\제출 포트폴리오\포토샵\가구배너 (2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78" y="3985948"/>
            <a:ext cx="4463866" cy="156235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D:\학생방\최은진\__이력서\제출 포트폴리오\포토샵\가구배너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86" y="1904693"/>
            <a:ext cx="4464666" cy="156263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56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32520" y="548680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(5) </a:t>
            </a:r>
            <a:r>
              <a:rPr 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–</a:t>
            </a:r>
            <a:r>
              <a:rPr lang="ko-KR" altLang="en-US" sz="2000" dirty="0" err="1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모바일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 아이콘 </a:t>
            </a:r>
            <a:endParaRPr lang="en" sz="2000" dirty="0">
              <a:solidFill>
                <a:srgbClr val="434343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022498" y="1556792"/>
            <a:ext cx="4546430" cy="1887973"/>
            <a:chOff x="5022498" y="1556792"/>
            <a:chExt cx="4546430" cy="1887973"/>
          </a:xfrm>
        </p:grpSpPr>
        <p:pic>
          <p:nvPicPr>
            <p:cNvPr id="3074" name="Picture 2" descr="D:\학생방\최은진\__이력서\제출 포트폴리오\아이콘\01\(58)20170321최은진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2498" y="2887817"/>
              <a:ext cx="556948" cy="556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D:\학생방\최은진\__이력서\제출 포트폴리오\아이콘\01\(80)20170321최은진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5038" y="2660799"/>
              <a:ext cx="768200" cy="76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D:\학생방\최은진\__이력서\제출 포트폴리오\아이콘\01\(120)20170321최은진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830" y="2276699"/>
              <a:ext cx="1152300" cy="115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학생방\최은진\__이력서\제출 포트폴리오\아이콘\01\(1024)20170321최은진-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6721" y="1556792"/>
              <a:ext cx="1872207" cy="1872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905215" y="975273"/>
            <a:ext cx="3977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1024px 120px 80px 58px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네 종류로 작업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 flipH="1">
            <a:off x="386168" y="1350979"/>
            <a:ext cx="4565531" cy="2082420"/>
            <a:chOff x="4510463" y="3647914"/>
            <a:chExt cx="5084481" cy="2219689"/>
          </a:xfrm>
        </p:grpSpPr>
        <p:pic>
          <p:nvPicPr>
            <p:cNvPr id="3078" name="Picture 6" descr="D:\학생방\최은진\__이력서\제출 포트폴리오\아이콘\02\(58)20170321최은진-2.psd_0000_Gradient-Fill-1-copy-3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0463" y="5228976"/>
              <a:ext cx="638627" cy="638627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학생방\최은진\__이력서\제출 포트폴리오\아이콘\02\(80)20170321최은진-2.psd_0001_Gradient-Fill-1-copy-2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3088" y="4986735"/>
              <a:ext cx="880868" cy="88086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D:\학생방\최은진\__이력서\제출 포트폴리오\아이콘\02\(120)20170321최은진-2.psd_0002_Gradient-Fill-1-copy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3956" y="4546304"/>
              <a:ext cx="1321299" cy="1321299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1" name="Picture 9" descr="D:\학생방\최은진\__이력서\제출 포트폴리오\아이콘\02\(1024)20170321최은진-2.psd_0003_Gradient-Fill-1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5255" y="3647914"/>
              <a:ext cx="2219689" cy="2219689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386169" y="4118940"/>
            <a:ext cx="4566831" cy="1951752"/>
            <a:chOff x="368842" y="4043086"/>
            <a:chExt cx="4814842" cy="205774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082" name="Picture 10" descr="D:\학생방\최은진\__이력서\제출 포트폴리오\아이콘\03\(1024)20170321최은진-3.psd_0003_Gradient-Fill-1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42" y="4043086"/>
              <a:ext cx="2025969" cy="2025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3" name="Picture 11" descr="D:\학생방\최은진\__이력서\제출 포트폴리오\아이콘\03\(58)20170321최은진-3.psd_0000_Gradient-Fill-1-copy-3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328" y="5459699"/>
              <a:ext cx="609356" cy="609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D:\학생방\최은진\__이력서\제출 포트폴리오\아이콘\03\(80)20170321최은진-3.psd_0001_Gradient-Fill-1-copy-2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741" y="5228561"/>
              <a:ext cx="840493" cy="840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5" name="Picture 13" descr="D:\학생방\최은진\__이력서\제출 포트폴리오\아이콘\03\(120)20170321최은진-3.psd_0002_Gradient-Fill-1-copy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906" y="4840092"/>
              <a:ext cx="1260740" cy="1260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5010422" y="4173062"/>
            <a:ext cx="4520276" cy="1921356"/>
            <a:chOff x="5010422" y="4173062"/>
            <a:chExt cx="4520276" cy="19213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086" name="Picture 14" descr="D:\학생방\최은진\__이력서\제출 포트폴리오\아이콘\04\(58)20170321최은진-4.psd_0000_Gradient-Fill-1-copy-3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0422" y="5530109"/>
              <a:ext cx="564309" cy="564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7" name="Picture 15" descr="D:\학생방\최은진\__이력서\제출 포트폴리오\아이콘\04\(80)20170321최은진-4.psd_0001_Gradient-Fill-1-copy-2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4305" y="5316063"/>
              <a:ext cx="778355" cy="778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D:\학생방\최은진\__이력서\제출 포트폴리오\아이콘\04\(120)20170321최은진-4.psd_0002_Gradient-Fill-1-copy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2234" y="4926884"/>
              <a:ext cx="1167534" cy="1167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9" name="Picture 17" descr="D:\학생방\최은진\__이력서\제출 포트폴리오\아이콘\04\(1024)20170321최은진-4.psd_0003_Gradient-Fill-1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9342" y="4173062"/>
              <a:ext cx="1921356" cy="1921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262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32520" y="548680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(6) </a:t>
            </a:r>
            <a:r>
              <a:rPr 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웹</a:t>
            </a:r>
            <a:r>
              <a:rPr lang="en-US" altLang="ko-KR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2000" dirty="0" err="1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모바일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UI/UX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레이아웃 디자인</a:t>
            </a:r>
            <a:endParaRPr lang="en" sz="2000" dirty="0">
              <a:solidFill>
                <a:srgbClr val="434343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98650" y="123983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39913" y="1268413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60512" y="1844824"/>
            <a:ext cx="8694134" cy="3172729"/>
            <a:chOff x="645704" y="1625949"/>
            <a:chExt cx="8694134" cy="31727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098" name="Picture 2" descr="D:\학생방\최은진\__이력서\제출 포트폴리오\모바일 uiux 레이아웃1\02_androidback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178" y="1625949"/>
              <a:ext cx="1784660" cy="3172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D:\학생방\최은진\__이력서\제출 포트폴리오\모바일 uiux 레이아웃1\03_iosweath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876" y="1631151"/>
              <a:ext cx="1778807" cy="3162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D:\학생방\최은진\__이력서\제출 포트폴리오\모바일 uiux 레이아웃1\04_androidweather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790" y="1631151"/>
              <a:ext cx="1781591" cy="3162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D:\학생방\최은진\__이력서\제출 포트폴리오\모바일 uiux 레이아웃1\01_iosback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04" y="1631151"/>
              <a:ext cx="1781591" cy="3162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00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32520" y="548680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(6) </a:t>
            </a:r>
            <a:r>
              <a:rPr 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웹</a:t>
            </a:r>
            <a:r>
              <a:rPr lang="en-US" altLang="ko-KR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2000" dirty="0" err="1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모바일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UI/UX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레이아웃 디자인</a:t>
            </a:r>
            <a:endParaRPr lang="en" sz="2000" dirty="0">
              <a:solidFill>
                <a:srgbClr val="434343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98650" y="123983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39913" y="1268413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808062" y="1840447"/>
            <a:ext cx="8249394" cy="3172729"/>
            <a:chOff x="618137" y="1725613"/>
            <a:chExt cx="8249394" cy="31727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122" name="Picture 2" descr="D:\학생방\최은진\__이력서\제출 포트폴리오\모바일 uiux 레이아웃2\03_snsprofil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0078" y="1725613"/>
              <a:ext cx="1787453" cy="3172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3" name="Picture 3" descr="D:\학생방\최은진\__이력서\제출 포트폴리오\모바일 uiux 레이아웃2\04_friendlis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4190" y="1725613"/>
              <a:ext cx="1787453" cy="3172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D:\학생방\최은진\__이력서\제출 포트폴리오\모바일 uiux 레이아웃2\01_listprofi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232" y="1728214"/>
              <a:ext cx="1784523" cy="316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5" name="Picture 5" descr="D:\학생방\최은진\__이력서\제출 포트폴리오\모바일 uiux 레이아웃2\02_albumprofil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7" y="1725613"/>
              <a:ext cx="1784660" cy="3172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311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ctrTitle"/>
          </p:nvPr>
        </p:nvSpPr>
        <p:spPr>
          <a:xfrm>
            <a:off x="2094301" y="2919999"/>
            <a:ext cx="5717399" cy="596800"/>
          </a:xfrm>
          <a:prstGeom prst="rect">
            <a:avLst/>
          </a:prstGeom>
        </p:spPr>
        <p:txBody>
          <a:bodyPr lIns="107269" tIns="107269" rIns="107269" bIns="107269" anchor="b" anchorCtr="0">
            <a:noAutofit/>
          </a:bodyPr>
          <a:lstStyle/>
          <a:p>
            <a:r>
              <a:rPr lang="en" dirty="0" smtClean="0"/>
              <a:t>WHO AM I</a:t>
            </a:r>
            <a:endParaRPr lang="en" dirty="0"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"/>
          </p:nvPr>
        </p:nvSpPr>
        <p:spPr>
          <a:xfrm>
            <a:off x="742950" y="3341200"/>
            <a:ext cx="8420100" cy="596800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b="1" dirty="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최은진</a:t>
            </a:r>
            <a:r>
              <a:rPr lang="en" b="1" dirty="0" smtClean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은 누구인가</a:t>
            </a:r>
            <a:endParaRPr lang="en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Shape 71"/>
          <p:cNvSpPr txBox="1"/>
          <p:nvPr/>
        </p:nvSpPr>
        <p:spPr>
          <a:xfrm>
            <a:off x="4180232" y="704542"/>
            <a:ext cx="1545374" cy="742799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/>
          <a:p>
            <a:pPr algn="ctr"/>
            <a:r>
              <a:rPr lang="en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32520" y="548680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(6) </a:t>
            </a:r>
            <a:r>
              <a:rPr 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웹</a:t>
            </a:r>
            <a:r>
              <a:rPr lang="en-US" altLang="ko-KR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2000" dirty="0" err="1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모바일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UI/UX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레이아웃 디자인</a:t>
            </a:r>
            <a:endParaRPr lang="en" sz="2000" dirty="0">
              <a:solidFill>
                <a:srgbClr val="434343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98650" y="123983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39913" y="1268413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32519" y="1987540"/>
            <a:ext cx="8700222" cy="3173617"/>
            <a:chOff x="632519" y="1987540"/>
            <a:chExt cx="8700222" cy="31736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146" name="Picture 2" descr="D:\학생방\최은진\__이력서\제출 포트폴리오\모바일 uiux 레이아웃3\02_eshoplis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5288" y="1987984"/>
              <a:ext cx="1787453" cy="3172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D:\학생방\최은진\__이력서\제출 포트폴리오\모바일 uiux 레이아웃3\03_claenderlis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447" y="1987540"/>
              <a:ext cx="1787953" cy="3173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D:\학생방\최은진\__이력서\제출 포트폴리오\모바일 uiux 레이아웃3\04_maplis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3605" y="1987540"/>
              <a:ext cx="1787953" cy="3173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9" name="Picture 5" descr="D:\학생방\최은진\__이력서\제출 포트폴리오\모바일 uiux 레이아웃3\01_snslist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519" y="1989284"/>
              <a:ext cx="1783197" cy="3170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91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32520" y="548680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(6) </a:t>
            </a:r>
            <a:r>
              <a:rPr 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웹</a:t>
            </a:r>
            <a:r>
              <a:rPr lang="en-US" altLang="ko-KR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2000" dirty="0" err="1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모바일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UI/UX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레이아웃 디자인</a:t>
            </a:r>
            <a:endParaRPr lang="en" sz="2000" dirty="0">
              <a:solidFill>
                <a:srgbClr val="434343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98650" y="123983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39913" y="1268413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32520" y="1984492"/>
            <a:ext cx="8776459" cy="3181981"/>
            <a:chOff x="632520" y="1984492"/>
            <a:chExt cx="8776459" cy="31819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170" name="Picture 2" descr="D:\학생방\최은진\__이력서\제출 포트폴리오\모바일 uiux 레이아웃4\03_popup_log_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7296" y="1986237"/>
              <a:ext cx="1791683" cy="3180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1" name="Picture 3" descr="D:\학생방\최은진\__이력서\제출 포트폴리오\모바일 uiux 레이아웃4\04_flat_lo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170" y="1984492"/>
              <a:ext cx="1792666" cy="318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D:\학생방\최은진\__이력서\제출 포트폴리오\모바일 uiux 레이아웃4\01_card_lis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45" y="1984492"/>
              <a:ext cx="1789864" cy="318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3" name="Picture 5" descr="D:\학생방\최은진\__이력서\제출 포트폴리오\모바일 uiux 레이아웃4\02_popup_lo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520" y="1984492"/>
              <a:ext cx="1789864" cy="318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631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32520" y="548680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(6) </a:t>
            </a:r>
            <a:r>
              <a:rPr 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웹</a:t>
            </a:r>
            <a:r>
              <a:rPr lang="en-US" altLang="ko-KR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2000" dirty="0" err="1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모바일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UI/UX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레이아웃 디자인</a:t>
            </a:r>
            <a:endParaRPr lang="en" sz="2000" dirty="0">
              <a:solidFill>
                <a:srgbClr val="434343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98650" y="123983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39913" y="1268413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36808" y="1838009"/>
            <a:ext cx="8808680" cy="3181981"/>
            <a:chOff x="488504" y="1996968"/>
            <a:chExt cx="8808680" cy="31819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194" name="Picture 2" descr="D:\학생방\최은진\__이력서\제출 포트폴리오\모바일 uiux 레이아웃5\03_player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4519" y="1996968"/>
              <a:ext cx="1792665" cy="318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5" name="Picture 3" descr="D:\학생방\최은진\__이력서\제출 포트폴리오\모바일 uiux 레이아웃5\04_player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041" y="1997840"/>
              <a:ext cx="1788883" cy="3180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D:\학생방\최은진\__이력서\제출 포트폴리오\모바일 uiux 레이아웃5\01_slider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8764" y="1997840"/>
              <a:ext cx="1791682" cy="3180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7" name="Picture 5" descr="D:\학생방\최은진\__이력서\제출 포트폴리오\모바일 uiux 레이아웃5\02_slider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504" y="1996968"/>
              <a:ext cx="1792665" cy="318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5166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32520" y="548680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(6) </a:t>
            </a:r>
            <a:r>
              <a:rPr 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웹</a:t>
            </a:r>
            <a:r>
              <a:rPr lang="en-US" altLang="ko-KR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2000" dirty="0" err="1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모바일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UI/UX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레이아웃 디자인</a:t>
            </a:r>
            <a:endParaRPr lang="en" sz="2000" dirty="0">
              <a:solidFill>
                <a:srgbClr val="434343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98650" y="123983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39913" y="1268413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8" name="Picture 2" descr="D:\학생방\최은진\__이력서\제출 포트폴리오\웹 uiux 레이아웃1\170329-kyobo_d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268760"/>
            <a:ext cx="3263381" cy="43511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D:\학생방\최은진\__이력서\제출 포트폴리오\웹 uiux 레이아웃1\170330_Webs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04" y="1554907"/>
            <a:ext cx="5330753" cy="37481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58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545288" y="592699"/>
            <a:ext cx="1944216" cy="4265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32520" y="548680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(7) </a:t>
            </a:r>
            <a:r>
              <a:rPr 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– CSS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를 이용하여 만든 간단한 여행 소개</a:t>
            </a:r>
            <a:endParaRPr lang="en" sz="2000" dirty="0">
              <a:solidFill>
                <a:srgbClr val="434343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98650" y="123983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39913" y="1268413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218705" y="1124744"/>
            <a:ext cx="7468589" cy="5236926"/>
            <a:chOff x="992560" y="1072394"/>
            <a:chExt cx="7468589" cy="523692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560" y="1239838"/>
              <a:ext cx="4787162" cy="50694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설명선 2 1"/>
            <p:cNvSpPr/>
            <p:nvPr/>
          </p:nvSpPr>
          <p:spPr>
            <a:xfrm>
              <a:off x="5169024" y="1072394"/>
              <a:ext cx="2808312" cy="792088"/>
            </a:xfrm>
            <a:prstGeom prst="borderCallout2">
              <a:avLst>
                <a:gd name="adj1" fmla="val 18750"/>
                <a:gd name="adj2" fmla="val -64"/>
                <a:gd name="adj3" fmla="val 26080"/>
                <a:gd name="adj4" fmla="val -33723"/>
                <a:gd name="adj5" fmla="val 112500"/>
                <a:gd name="adj6" fmla="val -82328"/>
              </a:avLst>
            </a:prstGeom>
            <a:solidFill>
              <a:schemeClr val="bg1"/>
            </a:solidFill>
            <a:ln>
              <a:solidFill>
                <a:srgbClr val="FF9E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434343"/>
                  </a:solidFill>
                  <a:latin typeface="나눔고딕" pitchFamily="50" charset="-127"/>
                  <a:ea typeface="나눔고딕" pitchFamily="50" charset="-127"/>
                </a:rPr>
                <a:t>마우스가 올라갔을 때 </a:t>
              </a:r>
              <a:endParaRPr lang="en-US" altLang="ko-KR" dirty="0" smtClean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dirty="0" smtClean="0">
                  <a:solidFill>
                    <a:srgbClr val="434343"/>
                  </a:solidFill>
                  <a:latin typeface="나눔고딕" pitchFamily="50" charset="-127"/>
                  <a:ea typeface="나눔고딕" pitchFamily="50" charset="-127"/>
                </a:rPr>
                <a:t>변하는 모습</a:t>
              </a:r>
              <a:endParaRPr lang="en-US" altLang="ko-KR" dirty="0" smtClean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dirty="0" err="1" smtClean="0">
                  <a:solidFill>
                    <a:srgbClr val="434343"/>
                  </a:solidFill>
                  <a:latin typeface="나눔고딕" pitchFamily="50" charset="-127"/>
                  <a:ea typeface="나눔고딕" pitchFamily="50" charset="-127"/>
                </a:rPr>
                <a:t>Css</a:t>
              </a:r>
              <a:r>
                <a:rPr lang="ko-KR" altLang="en-US" dirty="0" smtClean="0">
                  <a:solidFill>
                    <a:srgbClr val="434343"/>
                  </a:solidFill>
                  <a:latin typeface="나눔고딕" pitchFamily="50" charset="-127"/>
                  <a:ea typeface="나눔고딕" pitchFamily="50" charset="-127"/>
                </a:rPr>
                <a:t>에서 </a:t>
              </a:r>
              <a:r>
                <a:rPr lang="en-US" altLang="ko-KR" dirty="0" smtClean="0">
                  <a:solidFill>
                    <a:srgbClr val="434343"/>
                  </a:solidFill>
                  <a:latin typeface="나눔고딕" pitchFamily="50" charset="-127"/>
                  <a:ea typeface="나눔고딕" pitchFamily="50" charset="-127"/>
                </a:rPr>
                <a:t>hover</a:t>
              </a:r>
              <a:r>
                <a:rPr lang="ko-KR" altLang="en-US" dirty="0" smtClean="0">
                  <a:solidFill>
                    <a:srgbClr val="434343"/>
                  </a:solidFill>
                  <a:latin typeface="나눔고딕" pitchFamily="50" charset="-127"/>
                  <a:ea typeface="나눔고딕" pitchFamily="50" charset="-127"/>
                </a:rPr>
                <a:t>를 주었다</a:t>
              </a:r>
              <a:r>
                <a:rPr lang="en-US" altLang="ko-KR" dirty="0" smtClean="0">
                  <a:solidFill>
                    <a:srgbClr val="434343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  <a:endParaRPr lang="ko-KR" altLang="en-US" dirty="0">
                <a:solidFill>
                  <a:srgbClr val="434343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0969" y="2381545"/>
              <a:ext cx="2670180" cy="39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TextBox 4">
            <a:hlinkClick r:id="rId5"/>
          </p:cNvPr>
          <p:cNvSpPr txBox="1"/>
          <p:nvPr/>
        </p:nvSpPr>
        <p:spPr>
          <a:xfrm>
            <a:off x="7617296" y="636719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Html</a:t>
            </a:r>
            <a:r>
              <a:rPr lang="ko-KR" altLang="en-US" u="sng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로 실행하기</a:t>
            </a:r>
            <a:endParaRPr lang="ko-KR" altLang="en-US" u="sng" dirty="0">
              <a:solidFill>
                <a:srgbClr val="434343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954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6658480" y="592699"/>
            <a:ext cx="1944216" cy="4265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511787" y="188640"/>
            <a:ext cx="2882425" cy="42659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" dirty="0" smtClean="0"/>
              <a:t>2. </a:t>
            </a:r>
            <a:r>
              <a:rPr lang="en-US" dirty="0" smtClean="0"/>
              <a:t>PORTFOLIO</a:t>
            </a:r>
            <a:endParaRPr lang="en" dirty="0"/>
          </a:p>
        </p:txBody>
      </p:sp>
      <p:sp>
        <p:nvSpPr>
          <p:cNvPr id="10" name="Shape 100"/>
          <p:cNvSpPr txBox="1">
            <a:spLocks/>
          </p:cNvSpPr>
          <p:nvPr/>
        </p:nvSpPr>
        <p:spPr>
          <a:xfrm>
            <a:off x="632520" y="548680"/>
            <a:ext cx="7272808" cy="426593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Wingdings" pitchFamily="2" charset="2"/>
              <a:buChar char="u"/>
            </a:pPr>
            <a:r>
              <a:rPr lang="en-US" sz="2000" dirty="0" smtClean="0">
                <a:solidFill>
                  <a:srgbClr val="434343"/>
                </a:solidFill>
              </a:rPr>
              <a:t>PORTFOLIO (8) </a:t>
            </a:r>
            <a:r>
              <a:rPr 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계산기 만들기</a:t>
            </a:r>
            <a:r>
              <a:rPr lang="en-US" altLang="ko-KR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자바스크립트</a:t>
            </a:r>
            <a:r>
              <a:rPr lang="en-US" altLang="ko-KR" sz="2000" dirty="0" smtClean="0">
                <a:solidFill>
                  <a:srgbClr val="434343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en" sz="2000" dirty="0">
              <a:solidFill>
                <a:srgbClr val="434343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98650" y="123983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39913" y="1268413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1" y="1284177"/>
            <a:ext cx="4864390" cy="466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911" y="1257190"/>
            <a:ext cx="3863003" cy="4692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설명선 2 1"/>
          <p:cNvSpPr/>
          <p:nvPr/>
        </p:nvSpPr>
        <p:spPr>
          <a:xfrm>
            <a:off x="632522" y="5589240"/>
            <a:ext cx="1744934" cy="576064"/>
          </a:xfrm>
          <a:prstGeom prst="borderCallout2">
            <a:avLst>
              <a:gd name="adj1" fmla="val 26309"/>
              <a:gd name="adj2" fmla="val 98265"/>
              <a:gd name="adj3" fmla="val 26309"/>
              <a:gd name="adj4" fmla="val 130777"/>
              <a:gd name="adj5" fmla="val -78987"/>
              <a:gd name="adj6" fmla="val 159710"/>
            </a:avLst>
          </a:prstGeom>
          <a:solidFill>
            <a:schemeClr val="bg1"/>
          </a:solidFill>
          <a:ln>
            <a:solidFill>
              <a:srgbClr val="FF9E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434343"/>
                </a:solidFill>
              </a:rPr>
              <a:t>=</a:t>
            </a:r>
            <a:r>
              <a:rPr lang="ko-KR" altLang="en-US" dirty="0" smtClean="0">
                <a:solidFill>
                  <a:srgbClr val="434343"/>
                </a:solidFill>
              </a:rPr>
              <a:t>을 누르면</a:t>
            </a:r>
            <a:endParaRPr lang="en-US" altLang="ko-KR" dirty="0" smtClean="0">
              <a:solidFill>
                <a:srgbClr val="434343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434343"/>
                </a:solidFill>
              </a:rPr>
              <a:t>‘2’</a:t>
            </a:r>
            <a:r>
              <a:rPr lang="ko-KR" altLang="en-US" dirty="0" smtClean="0">
                <a:solidFill>
                  <a:srgbClr val="434343"/>
                </a:solidFill>
              </a:rPr>
              <a:t>라는 답이 나옴</a:t>
            </a:r>
            <a:endParaRPr lang="ko-KR" altLang="en-US" dirty="0">
              <a:solidFill>
                <a:srgbClr val="43434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3295" y="636719"/>
            <a:ext cx="1689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itchFamily="50" charset="-127"/>
                <a:ea typeface="나눔고딕 ExtraBold" pitchFamily="50" charset="-127"/>
                <a:hlinkClick r:id="rId5"/>
              </a:rPr>
              <a:t>Html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itchFamily="50" charset="-127"/>
                <a:ea typeface="나눔고딕 ExtraBold" pitchFamily="50" charset="-127"/>
                <a:hlinkClick r:id="rId5"/>
              </a:rPr>
              <a:t>로 실행하기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96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3"/>
          <p:cNvSpPr txBox="1">
            <a:spLocks/>
          </p:cNvSpPr>
          <p:nvPr/>
        </p:nvSpPr>
        <p:spPr>
          <a:xfrm>
            <a:off x="1381412" y="2708920"/>
            <a:ext cx="7143175" cy="1046399"/>
          </a:xfrm>
          <a:prstGeom prst="rect">
            <a:avLst/>
          </a:prstGeom>
          <a:noFill/>
          <a:ln>
            <a:noFill/>
          </a:ln>
        </p:spPr>
        <p:txBody>
          <a:bodyPr lIns="107269" tIns="107269" rIns="107269" bIns="1072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ct val="80000"/>
              <a:buFont typeface="Droid Serif"/>
              <a:buChar char="⊡"/>
              <a:defRPr sz="30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ct val="750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ct val="100000"/>
              <a:buFont typeface="Droid Serif"/>
              <a:buNone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ct val="100000"/>
              <a:buFont typeface="Droid Serif"/>
              <a:buNone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ct val="100000"/>
              <a:buFont typeface="Droid Serif"/>
              <a:buNone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Droid Serif"/>
              <a:buNone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Droid Serif"/>
              <a:buNone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Droid Serif"/>
              <a:buNone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Droid Serif"/>
              <a:buNone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algn="ctr">
              <a:spcBef>
                <a:spcPts val="0"/>
              </a:spcBef>
              <a:buFont typeface="Droid Serif"/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항상 최선을 다하는 자세로 임하는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spcBef>
                <a:spcPts val="0"/>
              </a:spcBef>
              <a:buFont typeface="Droid Serif"/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웹 디자이너 </a:t>
            </a:r>
            <a:r>
              <a:rPr lang="ko-KR" altLang="en-US" b="1" u="sng" dirty="0" smtClean="0">
                <a:solidFill>
                  <a:schemeClr val="bg1"/>
                </a:solidFill>
              </a:rPr>
              <a:t>최은진</a:t>
            </a:r>
            <a:r>
              <a:rPr lang="ko-KR" altLang="en-US" b="1" dirty="0" smtClean="0">
                <a:solidFill>
                  <a:schemeClr val="bg1"/>
                </a:solidFill>
              </a:rPr>
              <a:t>입니다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  <a:endParaRPr lang="en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74040" y="3755319"/>
            <a:ext cx="5557933" cy="369332"/>
          </a:xfrm>
          <a:prstGeom prst="rect">
            <a:avLst/>
          </a:prstGeom>
          <a:solidFill>
            <a:srgbClr val="FF9E00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8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#</a:t>
            </a:r>
            <a:r>
              <a:rPr lang="ko-KR" altLang="en-US" sz="18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도전적  </a:t>
            </a:r>
            <a:r>
              <a:rPr lang="en-US" altLang="ko-KR" sz="18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#</a:t>
            </a:r>
            <a:r>
              <a:rPr lang="ko-KR" altLang="en-US" sz="18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노력파</a:t>
            </a:r>
            <a:r>
              <a:rPr lang="ko-KR" altLang="en-US" sz="18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 </a:t>
            </a:r>
            <a:r>
              <a:rPr lang="en-US" altLang="ko-KR" sz="18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#</a:t>
            </a:r>
            <a:r>
              <a:rPr lang="ko-KR" altLang="en-US" sz="18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전략적  </a:t>
            </a:r>
            <a:r>
              <a:rPr lang="en-US" altLang="ko-KR" sz="18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#</a:t>
            </a:r>
            <a:r>
              <a:rPr lang="ko-KR" altLang="en-US" sz="18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꼼꼼함  </a:t>
            </a:r>
            <a:r>
              <a:rPr lang="en-US" altLang="ko-KR" sz="18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#</a:t>
            </a:r>
            <a:r>
              <a:rPr lang="ko-KR" altLang="en-US" sz="18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적극적  </a:t>
            </a:r>
            <a:r>
              <a:rPr lang="en-US" altLang="ko-KR" sz="18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#</a:t>
            </a:r>
            <a:r>
              <a:rPr lang="ko-KR" altLang="en-US" sz="18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친화력</a:t>
            </a:r>
            <a:endParaRPr lang="ko-KR" altLang="en-US" sz="1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231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ctrTitle"/>
          </p:nvPr>
        </p:nvSpPr>
        <p:spPr>
          <a:xfrm>
            <a:off x="3296816" y="2636912"/>
            <a:ext cx="3312368" cy="1038874"/>
          </a:xfrm>
          <a:prstGeom prst="rect">
            <a:avLst/>
          </a:prstGeom>
        </p:spPr>
        <p:txBody>
          <a:bodyPr lIns="107269" tIns="107269" rIns="107269" bIns="107269" anchor="ctr" anchorCtr="0">
            <a:noAutofit/>
          </a:bodyPr>
          <a:lstStyle/>
          <a:p>
            <a:r>
              <a:rPr lang="en" dirty="0" smtClean="0"/>
              <a:t>THANKS!</a:t>
            </a:r>
            <a:endParaRPr lang="en" dirty="0"/>
          </a:p>
        </p:txBody>
      </p:sp>
      <p:sp>
        <p:nvSpPr>
          <p:cNvPr id="49" name="Shape 49"/>
          <p:cNvSpPr/>
          <p:nvPr/>
        </p:nvSpPr>
        <p:spPr>
          <a:xfrm>
            <a:off x="4609697" y="793505"/>
            <a:ext cx="686659" cy="54726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107269" tIns="107269" rIns="107269" bIns="107269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440832" y="3444380"/>
            <a:ext cx="3024336" cy="0"/>
          </a:xfrm>
          <a:prstGeom prst="line">
            <a:avLst/>
          </a:prstGeom>
          <a:ln w="28575" cmpd="dbl"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062371" y="3588396"/>
            <a:ext cx="1781257" cy="338554"/>
          </a:xfrm>
          <a:prstGeom prst="rect">
            <a:avLst/>
          </a:prstGeom>
          <a:solidFill>
            <a:srgbClr val="434343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Segoe UI Black" pitchFamily="34" charset="0"/>
              </a:rPr>
              <a:t>최은진 포트폴리오</a:t>
            </a:r>
            <a:endParaRPr lang="ko-KR" altLang="en-US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94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510735" y="122087"/>
            <a:ext cx="2882425" cy="498601"/>
          </a:xfrm>
          <a:prstGeom prst="rect">
            <a:avLst/>
          </a:prstGeom>
        </p:spPr>
        <p:txBody>
          <a:bodyPr lIns="107269" tIns="107269" rIns="107269" bIns="107269" anchor="ctr" anchorCtr="0">
            <a:noAutofit/>
          </a:bodyPr>
          <a:lstStyle/>
          <a:p>
            <a:r>
              <a:rPr lang="en-US" dirty="0" smtClean="0"/>
              <a:t>1. WHO AM I – </a:t>
            </a:r>
            <a:r>
              <a:rPr lang="en-US" dirty="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최은진</a:t>
            </a:r>
            <a:r>
              <a:rPr lang="en-US" dirty="0" smtClean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은 누구인가</a:t>
            </a:r>
            <a:endParaRPr lang="en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80213" y="2228436"/>
            <a:ext cx="6145574" cy="2401126"/>
            <a:chOff x="2072447" y="1961070"/>
            <a:chExt cx="6145574" cy="2401126"/>
          </a:xfrm>
        </p:grpSpPr>
        <p:sp>
          <p:nvSpPr>
            <p:cNvPr id="5" name="갈매기형 수장 4"/>
            <p:cNvSpPr/>
            <p:nvPr/>
          </p:nvSpPr>
          <p:spPr>
            <a:xfrm>
              <a:off x="2075108" y="2051266"/>
              <a:ext cx="268670" cy="281275"/>
            </a:xfrm>
            <a:prstGeom prst="chevron">
              <a:avLst>
                <a:gd name="adj" fmla="val 51846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338490" y="1961071"/>
              <a:ext cx="11608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latin typeface="Montserrat" charset="0"/>
                </a:rPr>
                <a:t>NAME</a:t>
              </a:r>
              <a:endParaRPr lang="ko-KR" altLang="en-US" sz="2400" b="1" dirty="0">
                <a:latin typeface="Montserrat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31016" y="1961070"/>
              <a:ext cx="1245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latin typeface="나눔명조" pitchFamily="18" charset="-127"/>
                  <a:ea typeface="나눔명조" pitchFamily="18" charset="-127"/>
                </a:rPr>
                <a:t>최 은 진</a:t>
              </a:r>
              <a:endParaRPr lang="ko-KR" altLang="en-US" sz="2400" b="1" dirty="0">
                <a:latin typeface="나눔명조" pitchFamily="18" charset="-127"/>
                <a:ea typeface="나눔명조" pitchFamily="18" charset="-127"/>
              </a:endParaRPr>
            </a:p>
          </p:txBody>
        </p:sp>
        <p:sp>
          <p:nvSpPr>
            <p:cNvPr id="8" name="갈매기형 수장 7"/>
            <p:cNvSpPr/>
            <p:nvPr/>
          </p:nvSpPr>
          <p:spPr>
            <a:xfrm>
              <a:off x="2072448" y="2559969"/>
              <a:ext cx="268670" cy="281275"/>
            </a:xfrm>
            <a:prstGeom prst="chevron">
              <a:avLst>
                <a:gd name="adj" fmla="val 51846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35830" y="2469774"/>
              <a:ext cx="859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latin typeface="Montserrat" charset="0"/>
                </a:rPr>
                <a:t>AGE</a:t>
              </a:r>
              <a:endParaRPr lang="ko-KR" altLang="en-US" sz="2400" b="1" dirty="0">
                <a:latin typeface="Montserrat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04140" y="2445935"/>
              <a:ext cx="8996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나눔명조" pitchFamily="18" charset="-127"/>
                  <a:ea typeface="나눔명조" pitchFamily="18" charset="-127"/>
                </a:rPr>
                <a:t>24 </a:t>
              </a:r>
              <a:r>
                <a:rPr lang="ko-KR" altLang="en-US" sz="2400" b="1" dirty="0" smtClean="0">
                  <a:latin typeface="나눔명조" pitchFamily="18" charset="-127"/>
                  <a:ea typeface="나눔명조" pitchFamily="18" charset="-127"/>
                </a:rPr>
                <a:t>세</a:t>
              </a:r>
              <a:endParaRPr lang="ko-KR" altLang="en-US" sz="2400" b="1" dirty="0">
                <a:latin typeface="나눔명조" pitchFamily="18" charset="-127"/>
                <a:ea typeface="나눔명조" pitchFamily="18" charset="-127"/>
              </a:endParaRPr>
            </a:p>
          </p:txBody>
        </p:sp>
        <p:sp>
          <p:nvSpPr>
            <p:cNvPr id="11" name="갈매기형 수장 10"/>
            <p:cNvSpPr/>
            <p:nvPr/>
          </p:nvSpPr>
          <p:spPr>
            <a:xfrm>
              <a:off x="2080396" y="3021634"/>
              <a:ext cx="268670" cy="281275"/>
            </a:xfrm>
            <a:prstGeom prst="chevron">
              <a:avLst>
                <a:gd name="adj" fmla="val 51846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3778" y="2931439"/>
              <a:ext cx="1305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latin typeface="Montserrat" charset="0"/>
                </a:rPr>
                <a:t>E-MAIL</a:t>
              </a:r>
              <a:endParaRPr lang="ko-KR" altLang="en-US" sz="2400" b="1" dirty="0">
                <a:latin typeface="Montserrat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89866" y="2930800"/>
              <a:ext cx="33281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latin typeface="나눔명조" pitchFamily="18" charset="-127"/>
                  <a:ea typeface="나눔명조" pitchFamily="18" charset="-127"/>
                  <a:hlinkClick r:id="rId3"/>
                </a:rPr>
                <a:t>eunjin0219@gmail.com</a:t>
              </a:r>
              <a:endParaRPr lang="ko-KR" altLang="en-US" sz="2400" b="1" dirty="0">
                <a:latin typeface="나눔명조" pitchFamily="18" charset="-127"/>
                <a:ea typeface="나눔명조" pitchFamily="18" charset="-127"/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2072448" y="3512638"/>
              <a:ext cx="268670" cy="281275"/>
            </a:xfrm>
            <a:prstGeom prst="chevron">
              <a:avLst>
                <a:gd name="adj" fmla="val 51846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35830" y="3422443"/>
              <a:ext cx="13340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latin typeface="Montserrat" charset="0"/>
                </a:rPr>
                <a:t>PHONE</a:t>
              </a:r>
              <a:endParaRPr lang="ko-KR" altLang="en-US" sz="2400" b="1" dirty="0">
                <a:latin typeface="Montserrat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5576" y="3415665"/>
              <a:ext cx="23567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latin typeface="나눔명조" pitchFamily="18" charset="-127"/>
                  <a:ea typeface="나눔명조" pitchFamily="18" charset="-127"/>
                </a:rPr>
                <a:t>010. 6305. 3035</a:t>
              </a:r>
              <a:endParaRPr lang="ko-KR" altLang="en-US" sz="2400" b="1" dirty="0">
                <a:latin typeface="나눔명조" pitchFamily="18" charset="-127"/>
                <a:ea typeface="나눔명조" pitchFamily="18" charset="-127"/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2072447" y="3990726"/>
              <a:ext cx="268670" cy="281275"/>
            </a:xfrm>
            <a:prstGeom prst="chevron">
              <a:avLst>
                <a:gd name="adj" fmla="val 51846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5829" y="3900531"/>
              <a:ext cx="24208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latin typeface="Montserrat" charset="0"/>
                </a:rPr>
                <a:t>PERSONALITY</a:t>
              </a:r>
              <a:endParaRPr lang="ko-KR" altLang="en-US" sz="2400" b="1" dirty="0">
                <a:latin typeface="Montserrat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70818" y="3900530"/>
              <a:ext cx="31662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latin typeface="나눔명조" pitchFamily="18" charset="-127"/>
                  <a:ea typeface="나눔명조" pitchFamily="18" charset="-127"/>
                </a:rPr>
                <a:t>낙천적</a:t>
              </a:r>
              <a:r>
                <a:rPr lang="en-US" altLang="ko-KR" sz="2400" b="1" dirty="0" smtClean="0">
                  <a:latin typeface="나눔명조" pitchFamily="18" charset="-127"/>
                  <a:ea typeface="나눔명조" pitchFamily="18" charset="-127"/>
                </a:rPr>
                <a:t>, </a:t>
              </a:r>
              <a:r>
                <a:rPr lang="ko-KR" altLang="en-US" sz="2400" b="1" dirty="0" err="1" smtClean="0">
                  <a:latin typeface="나눔명조" pitchFamily="18" charset="-127"/>
                  <a:ea typeface="나눔명조" pitchFamily="18" charset="-127"/>
                </a:rPr>
                <a:t>노력파</a:t>
              </a:r>
              <a:r>
                <a:rPr lang="en-US" altLang="ko-KR" sz="2400" b="1" dirty="0" smtClean="0">
                  <a:latin typeface="나눔명조" pitchFamily="18" charset="-127"/>
                  <a:ea typeface="나눔명조" pitchFamily="18" charset="-127"/>
                </a:rPr>
                <a:t>, </a:t>
              </a:r>
              <a:r>
                <a:rPr lang="ko-KR" altLang="en-US" sz="2400" b="1" dirty="0" err="1" smtClean="0">
                  <a:latin typeface="나눔명조" pitchFamily="18" charset="-127"/>
                  <a:ea typeface="나눔명조" pitchFamily="18" charset="-127"/>
                </a:rPr>
                <a:t>전략파</a:t>
              </a:r>
              <a:endParaRPr lang="ko-KR" altLang="en-US" sz="2400" b="1" dirty="0">
                <a:latin typeface="나눔명조" pitchFamily="18" charset="-127"/>
                <a:ea typeface="나눔명조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510735" y="122087"/>
            <a:ext cx="2882425" cy="498601"/>
          </a:xfrm>
          <a:prstGeom prst="rect">
            <a:avLst/>
          </a:prstGeom>
        </p:spPr>
        <p:txBody>
          <a:bodyPr lIns="107269" tIns="107269" rIns="107269" bIns="107269" anchor="ctr" anchorCtr="0">
            <a:noAutofit/>
          </a:bodyPr>
          <a:lstStyle/>
          <a:p>
            <a:r>
              <a:rPr lang="en-US" dirty="0" smtClean="0"/>
              <a:t>1. WHO AM I – </a:t>
            </a:r>
            <a:r>
              <a:rPr lang="en-US" dirty="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최은진</a:t>
            </a:r>
            <a:r>
              <a:rPr lang="en-US" dirty="0" smtClean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은 누구인가</a:t>
            </a:r>
            <a:endParaRPr lang="en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344488" y="1276177"/>
            <a:ext cx="9145016" cy="86409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67169" y="1024149"/>
            <a:ext cx="1405511" cy="136815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260685" y="1024149"/>
            <a:ext cx="1405511" cy="136815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54201" y="1024149"/>
            <a:ext cx="1405511" cy="136815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447717" y="1024149"/>
            <a:ext cx="1405511" cy="136815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041232" y="1024149"/>
            <a:ext cx="1405511" cy="136815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71369" y="3933056"/>
            <a:ext cx="1728192" cy="1728192"/>
          </a:xfrm>
          <a:prstGeom prst="ellipse">
            <a:avLst/>
          </a:prstGeom>
          <a:solidFill>
            <a:srgbClr val="FF9E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01631" y="3228945"/>
            <a:ext cx="1805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dirty="0" smtClean="0">
                <a:latin typeface="나눔고딕 ExtraBold" pitchFamily="50" charset="-127"/>
                <a:ea typeface="나눔고딕 ExtraBold" pitchFamily="50" charset="-127"/>
              </a:rPr>
              <a:t>보유 자격증</a:t>
            </a:r>
            <a:endParaRPr lang="ko-KR" altLang="en-US" sz="20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962298" y="3933056"/>
            <a:ext cx="1728192" cy="1728192"/>
          </a:xfrm>
          <a:prstGeom prst="ellipse">
            <a:avLst/>
          </a:prstGeom>
          <a:solidFill>
            <a:srgbClr val="FF9E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853228" y="3933056"/>
            <a:ext cx="1728192" cy="1728192"/>
          </a:xfrm>
          <a:prstGeom prst="ellipse">
            <a:avLst/>
          </a:prstGeom>
          <a:solidFill>
            <a:srgbClr val="FF9E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233991" y="4320098"/>
            <a:ext cx="1402948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ITQ </a:t>
            </a: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파워포인트</a:t>
            </a:r>
            <a:endParaRPr lang="en-US" altLang="ko-KR" sz="2000" b="1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2017. 04. 27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7168" y="1169616"/>
            <a:ext cx="14055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영화학</a:t>
            </a:r>
            <a:r>
              <a:rPr lang="ko-KR" altLang="en-US" sz="1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 전공</a:t>
            </a:r>
            <a:endParaRPr lang="en-US" altLang="ko-KR" sz="1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포토샵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프리미어</a:t>
            </a:r>
            <a:endParaRPr lang="en-US" altLang="ko-KR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사용 가능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)</a:t>
            </a:r>
            <a:endParaRPr lang="en-US" altLang="ko-KR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60685" y="1154227"/>
            <a:ext cx="14055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㈜</a:t>
            </a:r>
            <a:r>
              <a:rPr lang="ko-KR" altLang="en-US" sz="1800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후지유통</a:t>
            </a:r>
            <a:endParaRPr lang="en-US" altLang="ko-KR" sz="18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년 근무</a:t>
            </a:r>
            <a:endParaRPr lang="en-US" altLang="ko-KR" sz="18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사진촬영 및</a:t>
            </a:r>
            <a:endParaRPr lang="en-US" altLang="ko-KR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편집 업무</a:t>
            </a:r>
            <a:endParaRPr lang="en-US" altLang="ko-KR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41308" y="992412"/>
            <a:ext cx="14055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국제 컴퓨터</a:t>
            </a:r>
            <a:endParaRPr lang="en-US" altLang="ko-KR" sz="18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아카데</a:t>
            </a:r>
            <a:r>
              <a:rPr lang="ko-KR" altLang="en-US" sz="1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미</a:t>
            </a:r>
            <a:endParaRPr lang="en-US" altLang="ko-KR" sz="18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UI/UX </a:t>
            </a: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엔지니어링</a:t>
            </a:r>
            <a:endParaRPr lang="en-US" altLang="ko-KR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수료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예정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35152" y="4487731"/>
            <a:ext cx="158248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GTQ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포토샵</a:t>
            </a:r>
            <a:endParaRPr lang="en-US" altLang="ko-KR" sz="2000" b="1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2017. 05. 12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62032" y="4210732"/>
            <a:ext cx="1303562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 디자인 </a:t>
            </a:r>
            <a:endParaRPr lang="en-US" altLang="ko-KR" sz="2000" b="1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기능사</a:t>
            </a:r>
            <a:endParaRPr lang="en-US" altLang="ko-KR" sz="2000" b="1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2017. 06. 09</a:t>
            </a: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취득 예정</a:t>
            </a:r>
            <a:r>
              <a:rPr lang="en-US" altLang="ko-KR" b="1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47716" y="1154226"/>
            <a:ext cx="14055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웹 접근성의</a:t>
            </a:r>
            <a:endParaRPr lang="en-US" altLang="ko-KR" sz="18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이</a:t>
            </a:r>
            <a:r>
              <a:rPr lang="ko-KR" altLang="en-US" sz="1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해</a:t>
            </a:r>
            <a:endParaRPr lang="en-US" altLang="ko-KR" sz="18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기본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심화 수료</a:t>
            </a:r>
            <a:endParaRPr lang="en-US" altLang="ko-KR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14568" y="1385059"/>
            <a:ext cx="1405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anose="02020603050405020304" pitchFamily="18" charset="0"/>
              </a:rPr>
              <a:t>각종 자격증 보유</a:t>
            </a:r>
            <a:endParaRPr lang="en-US" altLang="ko-KR" sz="18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0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 idx="4294967295"/>
          </p:nvPr>
        </p:nvSpPr>
        <p:spPr>
          <a:xfrm>
            <a:off x="3152874" y="1689015"/>
            <a:ext cx="3600326" cy="59215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툴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(Tool)</a:t>
            </a:r>
            <a:endParaRPr lang="en" sz="2000" dirty="0">
              <a:solidFill>
                <a:schemeClr val="bg1"/>
              </a:solidFill>
            </a:endParaRPr>
          </a:p>
        </p:txBody>
      </p:sp>
      <p:grpSp>
        <p:nvGrpSpPr>
          <p:cNvPr id="89" name="Shape 89"/>
          <p:cNvGrpSpPr/>
          <p:nvPr/>
        </p:nvGrpSpPr>
        <p:grpSpPr>
          <a:xfrm>
            <a:off x="4586278" y="560717"/>
            <a:ext cx="733448" cy="1097248"/>
            <a:chOff x="6730350" y="2315900"/>
            <a:chExt cx="257700" cy="420100"/>
          </a:xfrm>
        </p:grpSpPr>
        <p:sp>
          <p:nvSpPr>
            <p:cNvPr id="90" name="Shape 9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22530" name="Picture 2" descr="D:\학생방\최은진\images\1p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58" y="2865637"/>
            <a:ext cx="1645833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D:\학생방\최은진\images\2a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930" y="2806985"/>
            <a:ext cx="1984090" cy="17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D:\학생방\최은진\images\3d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860" y="2844753"/>
            <a:ext cx="2148643" cy="169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86695" y="2416127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9E00"/>
                </a:solidFill>
                <a:latin typeface="Montserrat" charset="0"/>
              </a:rPr>
              <a:t>Photoshop</a:t>
            </a:r>
            <a:endParaRPr lang="ko-KR" altLang="en-US" sz="2000" b="1" dirty="0">
              <a:solidFill>
                <a:srgbClr val="FF9E00"/>
              </a:solidFill>
              <a:latin typeface="Montserra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52454" y="2416127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9E00"/>
                </a:solidFill>
                <a:latin typeface="Montserrat" charset="0"/>
              </a:rPr>
              <a:t>Illustrator</a:t>
            </a:r>
            <a:endParaRPr lang="ko-KR" altLang="en-US" sz="2000" b="1" dirty="0">
              <a:solidFill>
                <a:srgbClr val="FF9E00"/>
              </a:solidFill>
              <a:latin typeface="Montserra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6384" y="2416127"/>
            <a:ext cx="2028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9E00"/>
                </a:solidFill>
                <a:latin typeface="Montserrat" charset="0"/>
              </a:rPr>
              <a:t>Dreamweaver</a:t>
            </a:r>
            <a:endParaRPr lang="ko-KR" altLang="en-US" sz="2000" b="1" dirty="0">
              <a:solidFill>
                <a:srgbClr val="FF9E00"/>
              </a:solidFill>
              <a:latin typeface="Montserra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26433" y="3492223"/>
            <a:ext cx="9414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Montserrat" charset="0"/>
              </a:rPr>
              <a:t>96%</a:t>
            </a:r>
            <a:endParaRPr lang="ko-KR" altLang="en-US" sz="2400" b="1" dirty="0">
              <a:solidFill>
                <a:schemeClr val="bg1"/>
              </a:solidFill>
              <a:latin typeface="Montserra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15023" y="3492223"/>
            <a:ext cx="9414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Montserrat" charset="0"/>
              </a:rPr>
              <a:t>75%</a:t>
            </a:r>
            <a:endParaRPr lang="ko-KR" altLang="en-US" sz="2400" b="1" dirty="0">
              <a:solidFill>
                <a:schemeClr val="bg1"/>
              </a:solidFill>
              <a:latin typeface="Montserra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82296" y="3492223"/>
            <a:ext cx="9414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Montserrat" charset="0"/>
              </a:rPr>
              <a:t>60%</a:t>
            </a:r>
            <a:endParaRPr lang="ko-KR" altLang="en-US" sz="2400" b="1" dirty="0">
              <a:solidFill>
                <a:schemeClr val="bg1"/>
              </a:solidFill>
              <a:latin typeface="Montserra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D:\학생방\최은진\images\6j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232" y="2708920"/>
            <a:ext cx="1728192" cy="198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D:\학생방\최은진\images\4htm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74" y="2590569"/>
            <a:ext cx="1978518" cy="209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Shape 87"/>
          <p:cNvSpPr txBox="1">
            <a:spLocks noGrp="1"/>
          </p:cNvSpPr>
          <p:nvPr>
            <p:ph type="ctrTitle" idx="4294967295"/>
          </p:nvPr>
        </p:nvSpPr>
        <p:spPr>
          <a:xfrm>
            <a:off x="3152874" y="1689015"/>
            <a:ext cx="3600326" cy="592153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언어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(Language)</a:t>
            </a:r>
            <a:endParaRPr lang="en" sz="2000" dirty="0">
              <a:solidFill>
                <a:schemeClr val="bg1"/>
              </a:solidFill>
            </a:endParaRPr>
          </a:p>
        </p:txBody>
      </p:sp>
      <p:grpSp>
        <p:nvGrpSpPr>
          <p:cNvPr id="89" name="Shape 89"/>
          <p:cNvGrpSpPr/>
          <p:nvPr/>
        </p:nvGrpSpPr>
        <p:grpSpPr>
          <a:xfrm>
            <a:off x="4586278" y="560717"/>
            <a:ext cx="733448" cy="1097248"/>
            <a:chOff x="6730350" y="2315900"/>
            <a:chExt cx="257700" cy="420100"/>
          </a:xfrm>
        </p:grpSpPr>
        <p:sp>
          <p:nvSpPr>
            <p:cNvPr id="90" name="Shape 9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76630" y="2416127"/>
            <a:ext cx="192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FF9E00"/>
                </a:solidFill>
                <a:latin typeface="Montserrat" charset="0"/>
              </a:rPr>
              <a:t>HTML/HTML5</a:t>
            </a:r>
            <a:endParaRPr lang="ko-KR" altLang="en-US" sz="2000" b="1" dirty="0">
              <a:solidFill>
                <a:srgbClr val="FF9E00"/>
              </a:solidFill>
              <a:latin typeface="Montserra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78901" y="2416127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FF9E00"/>
                </a:solidFill>
                <a:latin typeface="Montserrat" charset="0"/>
              </a:rPr>
              <a:t>CSS/CSS3</a:t>
            </a:r>
            <a:endParaRPr lang="ko-KR" altLang="en-US" sz="2000" b="1" dirty="0">
              <a:solidFill>
                <a:srgbClr val="FF9E00"/>
              </a:solidFill>
              <a:latin typeface="Montserra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5351" y="2262239"/>
            <a:ext cx="1850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FF9E00"/>
                </a:solidFill>
                <a:latin typeface="Montserrat" charset="0"/>
              </a:rPr>
              <a:t>JAVASCRIPT</a:t>
            </a:r>
          </a:p>
          <a:p>
            <a:pPr algn="ctr"/>
            <a:r>
              <a:rPr lang="en-US" altLang="ko-KR" sz="2000" b="1" dirty="0" smtClean="0">
                <a:solidFill>
                  <a:srgbClr val="FF9E00"/>
                </a:solidFill>
                <a:latin typeface="Montserrat" charset="0"/>
              </a:rPr>
              <a:t>JQUERY</a:t>
            </a:r>
            <a:endParaRPr lang="ko-KR" altLang="en-US" sz="2000" b="1" dirty="0">
              <a:solidFill>
                <a:srgbClr val="FF9E00"/>
              </a:solidFill>
              <a:latin typeface="Montserra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26433" y="3483583"/>
            <a:ext cx="9414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Montserrat" charset="0"/>
              </a:rPr>
              <a:t>86%</a:t>
            </a:r>
            <a:endParaRPr lang="ko-KR" altLang="en-US" sz="2400" b="1" dirty="0">
              <a:solidFill>
                <a:schemeClr val="bg1"/>
              </a:solidFill>
              <a:latin typeface="Montserra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15023" y="3483583"/>
            <a:ext cx="9414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Montserrat" charset="0"/>
              </a:rPr>
              <a:t>52%</a:t>
            </a:r>
            <a:endParaRPr lang="ko-KR" altLang="en-US" sz="2400" b="1" dirty="0">
              <a:solidFill>
                <a:schemeClr val="bg1"/>
              </a:solidFill>
              <a:latin typeface="Montserrat" charset="0"/>
            </a:endParaRPr>
          </a:p>
        </p:txBody>
      </p:sp>
      <p:pic>
        <p:nvPicPr>
          <p:cNvPr id="23" name="Picture 3" descr="D:\학생방\최은진\images\4htm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778" y="2590569"/>
            <a:ext cx="1978518" cy="209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515574" y="3483583"/>
            <a:ext cx="9414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Montserrat" charset="0"/>
              </a:rPr>
              <a:t>86%</a:t>
            </a:r>
            <a:endParaRPr lang="ko-KR" altLang="en-US" sz="2400" b="1" dirty="0">
              <a:solidFill>
                <a:schemeClr val="bg1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40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511788" y="122087"/>
            <a:ext cx="2882425" cy="978399"/>
          </a:xfrm>
          <a:prstGeom prst="rect">
            <a:avLst/>
          </a:prstGeom>
        </p:spPr>
        <p:txBody>
          <a:bodyPr lIns="107269" tIns="107269" rIns="107269" bIns="107269" anchor="t" anchorCtr="0">
            <a:noAutofit/>
          </a:bodyPr>
          <a:lstStyle/>
          <a:p>
            <a:r>
              <a:rPr lang="en-US" altLang="ko-KR" dirty="0"/>
              <a:t>1. WHO AM I –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최은진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은 누구인가</a:t>
            </a:r>
            <a:endParaRPr lang="en" dirty="0"/>
          </a:p>
        </p:txBody>
      </p:sp>
      <p:sp>
        <p:nvSpPr>
          <p:cNvPr id="108" name="Shape 108"/>
          <p:cNvSpPr txBox="1">
            <a:spLocks noGrp="1"/>
          </p:cNvSpPr>
          <p:nvPr>
            <p:ph type="body" idx="2"/>
          </p:nvPr>
        </p:nvSpPr>
        <p:spPr>
          <a:xfrm>
            <a:off x="3440832" y="1474324"/>
            <a:ext cx="2643874" cy="819632"/>
          </a:xfrm>
          <a:prstGeom prst="rect">
            <a:avLst/>
          </a:prstGeom>
        </p:spPr>
        <p:txBody>
          <a:bodyPr lIns="107269" tIns="107269" rIns="107269" bIns="107269" anchor="ctr" anchorCtr="0">
            <a:noAutofit/>
          </a:bodyPr>
          <a:lstStyle/>
          <a:p>
            <a:pPr algn="ctr">
              <a:buNone/>
            </a:pP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열심히 하는 사람</a:t>
            </a: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body" idx="3"/>
          </p:nvPr>
        </p:nvSpPr>
        <p:spPr>
          <a:xfrm>
            <a:off x="6152093" y="1550549"/>
            <a:ext cx="2897748" cy="768280"/>
          </a:xfrm>
          <a:prstGeom prst="rect">
            <a:avLst/>
          </a:prstGeom>
        </p:spPr>
        <p:txBody>
          <a:bodyPr lIns="107269" tIns="107269" rIns="107269" bIns="107269" anchor="ctr" anchorCtr="0">
            <a:noAutofit/>
          </a:bodyPr>
          <a:lstStyle/>
          <a:p>
            <a:pPr algn="ctr">
              <a:buNone/>
            </a:pP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효율적으로 </a:t>
            </a: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algn="ctr">
              <a:buNone/>
            </a:pP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일하는 사람</a:t>
            </a: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6" name="Shape 371"/>
          <p:cNvGrpSpPr/>
          <p:nvPr/>
        </p:nvGrpSpPr>
        <p:grpSpPr>
          <a:xfrm>
            <a:off x="1509962" y="992383"/>
            <a:ext cx="419806" cy="387506"/>
            <a:chOff x="3984000" y="1594200"/>
            <a:chExt cx="357800" cy="506804"/>
          </a:xfrm>
          <a:solidFill>
            <a:srgbClr val="FF9E00"/>
          </a:solidFill>
        </p:grpSpPr>
        <p:sp>
          <p:nvSpPr>
            <p:cNvPr id="7" name="Shape 372"/>
            <p:cNvSpPr/>
            <p:nvPr/>
          </p:nvSpPr>
          <p:spPr>
            <a:xfrm>
              <a:off x="3984000" y="1597878"/>
              <a:ext cx="44575" cy="503126"/>
            </a:xfrm>
            <a:custGeom>
              <a:avLst/>
              <a:gdLst/>
              <a:ahLst/>
              <a:cxnLst/>
              <a:rect l="0" t="0" r="0" b="0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" name="Shape 373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0" t="0" r="0" b="0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9" name="Shape 370"/>
          <p:cNvSpPr/>
          <p:nvPr/>
        </p:nvSpPr>
        <p:spPr>
          <a:xfrm>
            <a:off x="4522844" y="980728"/>
            <a:ext cx="409920" cy="380400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9E00"/>
          </a:solidFill>
          <a:ln>
            <a:noFill/>
          </a:ln>
        </p:spPr>
        <p:txBody>
          <a:bodyPr lIns="107269" tIns="107269" rIns="107269" bIns="107269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10" name="Shape 366"/>
          <p:cNvGrpSpPr/>
          <p:nvPr/>
        </p:nvGrpSpPr>
        <p:grpSpPr>
          <a:xfrm>
            <a:off x="7404100" y="1017632"/>
            <a:ext cx="399263" cy="407689"/>
            <a:chOff x="2594321" y="1627177"/>
            <a:chExt cx="440849" cy="440851"/>
          </a:xfrm>
          <a:solidFill>
            <a:srgbClr val="FF9E00"/>
          </a:solidFill>
        </p:grpSpPr>
        <p:sp>
          <p:nvSpPr>
            <p:cNvPr id="11" name="Shape 367"/>
            <p:cNvSpPr/>
            <p:nvPr/>
          </p:nvSpPr>
          <p:spPr>
            <a:xfrm>
              <a:off x="2594321" y="1890953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Shape 368"/>
            <p:cNvSpPr/>
            <p:nvPr/>
          </p:nvSpPr>
          <p:spPr>
            <a:xfrm>
              <a:off x="2858696" y="1627177"/>
              <a:ext cx="176474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Shape 369"/>
            <p:cNvSpPr/>
            <p:nvPr/>
          </p:nvSpPr>
          <p:spPr>
            <a:xfrm>
              <a:off x="2663325" y="1702275"/>
              <a:ext cx="296749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5" name="Shape 108"/>
          <p:cNvSpPr txBox="1">
            <a:spLocks noGrp="1"/>
          </p:cNvSpPr>
          <p:nvPr>
            <p:ph type="body" idx="2"/>
          </p:nvPr>
        </p:nvSpPr>
        <p:spPr>
          <a:xfrm>
            <a:off x="282184" y="1489532"/>
            <a:ext cx="2643874" cy="819632"/>
          </a:xfrm>
          <a:prstGeom prst="rect">
            <a:avLst/>
          </a:prstGeom>
        </p:spPr>
        <p:txBody>
          <a:bodyPr lIns="107269" tIns="107269" rIns="107269" bIns="107269" anchor="ctr" anchorCtr="0">
            <a:noAutofit/>
          </a:bodyPr>
          <a:lstStyle/>
          <a:p>
            <a:pPr algn="ctr">
              <a:buNone/>
            </a:pP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균형 있는 사람</a:t>
            </a: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1462" y="2305494"/>
            <a:ext cx="277031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저는 꼼꼼합니다</a:t>
            </a:r>
            <a:r>
              <a:rPr lang="en-US" altLang="ko-KR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완벽하진 못해도</a:t>
            </a:r>
            <a:endParaRPr lang="en-US" altLang="ko-KR" b="1" dirty="0" smtClean="0">
              <a:solidFill>
                <a:srgbClr val="434343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완벽에 가깝게 해내려 합니다</a:t>
            </a:r>
            <a:r>
              <a:rPr lang="en-US" altLang="ko-KR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그 꼼꼼함과</a:t>
            </a:r>
            <a:endParaRPr lang="en-US" altLang="ko-KR" b="1" dirty="0" smtClean="0">
              <a:solidFill>
                <a:srgbClr val="434343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제가 가지고 있는</a:t>
            </a:r>
            <a:endParaRPr lang="en-US" altLang="ko-KR" b="1" dirty="0" smtClean="0">
              <a:solidFill>
                <a:srgbClr val="434343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단점 중 하나인 게으름은</a:t>
            </a:r>
            <a:endParaRPr lang="en-US" altLang="ko-KR" b="1" dirty="0" smtClean="0">
              <a:solidFill>
                <a:srgbClr val="434343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균형 있게 작용하여</a:t>
            </a:r>
            <a:endParaRPr lang="en-US" altLang="ko-KR" b="1" dirty="0" smtClean="0">
              <a:solidFill>
                <a:srgbClr val="434343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일에 대한</a:t>
            </a:r>
            <a:endParaRPr lang="en-US" altLang="ko-KR" b="1" dirty="0" smtClean="0">
              <a:solidFill>
                <a:srgbClr val="434343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FF9E00"/>
                </a:solidFill>
                <a:latin typeface="나눔명조" pitchFamily="18" charset="-127"/>
                <a:ea typeface="나눔명조" pitchFamily="18" charset="-127"/>
              </a:rPr>
              <a:t>융통성</a:t>
            </a:r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으로 나타납니다</a:t>
            </a:r>
            <a:r>
              <a:rPr lang="en-US" altLang="ko-KR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장단점의 적절한 균형은</a:t>
            </a:r>
            <a:endParaRPr lang="en-US" altLang="ko-KR" b="1" dirty="0">
              <a:solidFill>
                <a:srgbClr val="434343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새로운 장점을</a:t>
            </a:r>
            <a:endParaRPr lang="en-US" altLang="ko-KR" b="1" dirty="0" smtClean="0">
              <a:solidFill>
                <a:srgbClr val="434343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만들어내기도 합니다</a:t>
            </a:r>
            <a:r>
              <a:rPr lang="en-US" altLang="ko-KR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43175" y="2264378"/>
            <a:ext cx="25747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열심히 하는 것이 </a:t>
            </a:r>
            <a:endParaRPr lang="en-US" altLang="ko-KR" b="1" dirty="0" smtClean="0">
              <a:solidFill>
                <a:srgbClr val="434343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저</a:t>
            </a:r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의 무기입니다</a:t>
            </a:r>
            <a:r>
              <a:rPr lang="en-US" altLang="ko-KR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항상 남들은 제게 말합니다</a:t>
            </a:r>
            <a:r>
              <a:rPr lang="en-US" altLang="ko-KR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r>
              <a:rPr lang="en-US" altLang="ko-KR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‘</a:t>
            </a:r>
            <a:r>
              <a:rPr lang="ko-KR" altLang="en-US" b="1" dirty="0" smtClean="0">
                <a:solidFill>
                  <a:srgbClr val="FF9E00"/>
                </a:solidFill>
                <a:latin typeface="나눔명조" pitchFamily="18" charset="-127"/>
                <a:ea typeface="나눔명조" pitchFamily="18" charset="-127"/>
              </a:rPr>
              <a:t>넌 열심히 해서</a:t>
            </a:r>
            <a:endParaRPr lang="en-US" altLang="ko-KR" b="1" dirty="0" smtClean="0">
              <a:solidFill>
                <a:srgbClr val="FF9E00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FF9E00"/>
                </a:solidFill>
                <a:latin typeface="나눔명조" pitchFamily="18" charset="-127"/>
                <a:ea typeface="나눔명조" pitchFamily="18" charset="-127"/>
              </a:rPr>
              <a:t>뭘 해도 하겠구나</a:t>
            </a:r>
            <a:r>
              <a:rPr lang="en-US" altLang="ko-KR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.’</a:t>
            </a: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게으른 성격 탓에</a:t>
            </a:r>
            <a:r>
              <a:rPr lang="en-US" altLang="ko-KR" b="1" dirty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스스로</a:t>
            </a:r>
            <a:endParaRPr lang="en-US" altLang="ko-KR" b="1" dirty="0" smtClean="0">
              <a:solidFill>
                <a:srgbClr val="434343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채찍질해왔는데</a:t>
            </a:r>
            <a:endParaRPr lang="en-US" altLang="ko-KR" b="1" dirty="0">
              <a:solidFill>
                <a:srgbClr val="434343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열심히 일하는 모습을</a:t>
            </a:r>
            <a:endParaRPr lang="en-US" altLang="ko-KR" b="1" dirty="0" smtClean="0">
              <a:solidFill>
                <a:srgbClr val="434343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모두가 인정해준다면</a:t>
            </a:r>
            <a:endParaRPr lang="en-US" altLang="ko-KR" b="1" dirty="0" smtClean="0">
              <a:solidFill>
                <a:srgbClr val="434343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그 채찍질도</a:t>
            </a:r>
            <a:endParaRPr lang="en-US" altLang="ko-KR" b="1" dirty="0" smtClean="0">
              <a:solidFill>
                <a:srgbClr val="434343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그리 괴로운 일만은</a:t>
            </a:r>
            <a:endParaRPr lang="en-US" altLang="ko-KR" b="1" dirty="0" smtClean="0">
              <a:solidFill>
                <a:srgbClr val="434343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아닙니다</a:t>
            </a:r>
            <a:r>
              <a:rPr lang="en-US" altLang="ko-KR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63206" y="2302570"/>
            <a:ext cx="297068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저는 일을 시작하기 전에</a:t>
            </a:r>
            <a:endParaRPr lang="en-US" altLang="ko-KR" b="1" dirty="0" smtClean="0">
              <a:solidFill>
                <a:srgbClr val="434343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FF9E00"/>
                </a:solidFill>
                <a:latin typeface="나눔명조" pitchFamily="18" charset="-127"/>
                <a:ea typeface="나눔명조" pitchFamily="18" charset="-127"/>
              </a:rPr>
              <a:t>계획</a:t>
            </a:r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을 세워 적어둡니다</a:t>
            </a:r>
            <a:r>
              <a:rPr lang="en-US" altLang="ko-KR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우선 순위를 정하여</a:t>
            </a:r>
            <a:endParaRPr lang="en-US" altLang="ko-KR" b="1" dirty="0">
              <a:solidFill>
                <a:srgbClr val="434343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목록을 나열하고</a:t>
            </a:r>
            <a:endParaRPr lang="en-US" altLang="ko-KR" b="1" dirty="0">
              <a:solidFill>
                <a:srgbClr val="434343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대략적인 순서를 정합니다</a:t>
            </a:r>
            <a:r>
              <a:rPr lang="en-US" altLang="ko-KR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실은 효율적인 것은</a:t>
            </a:r>
            <a:endParaRPr lang="en-US" altLang="ko-KR" b="1" dirty="0" smtClean="0">
              <a:solidFill>
                <a:srgbClr val="434343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다른 것 없이 그저 </a:t>
            </a:r>
            <a:r>
              <a:rPr lang="ko-KR" altLang="en-US" b="1" dirty="0" smtClean="0">
                <a:solidFill>
                  <a:srgbClr val="FF9E00"/>
                </a:solidFill>
                <a:latin typeface="나눔명조" pitchFamily="18" charset="-127"/>
                <a:ea typeface="나눔명조" pitchFamily="18" charset="-127"/>
              </a:rPr>
              <a:t>기획단계에서</a:t>
            </a:r>
            <a:endParaRPr lang="en-US" altLang="ko-KR" b="1" dirty="0" smtClean="0">
              <a:solidFill>
                <a:srgbClr val="FF9E00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FF9E00"/>
                </a:solidFill>
                <a:latin typeface="나눔명조" pitchFamily="18" charset="-127"/>
                <a:ea typeface="나눔명조" pitchFamily="18" charset="-127"/>
              </a:rPr>
              <a:t>다른 단계보다 조금 더 꼼꼼히</a:t>
            </a:r>
            <a:endParaRPr lang="en-US" altLang="ko-KR" b="1" dirty="0" smtClean="0">
              <a:solidFill>
                <a:srgbClr val="FF9E00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하는 것입니다</a:t>
            </a:r>
            <a:r>
              <a:rPr lang="en-US" altLang="ko-KR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하지만 그 작은 노력이</a:t>
            </a:r>
            <a:endParaRPr lang="en-US" altLang="ko-KR" b="1" dirty="0" smtClean="0">
              <a:solidFill>
                <a:srgbClr val="434343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효율적인 일 처리를 </a:t>
            </a:r>
            <a:endParaRPr lang="en-US" altLang="ko-KR" b="1" dirty="0" smtClean="0">
              <a:solidFill>
                <a:srgbClr val="434343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만들어냅니다</a:t>
            </a:r>
            <a:r>
              <a:rPr lang="en-US" altLang="ko-KR" b="1" dirty="0" smtClean="0">
                <a:solidFill>
                  <a:srgbClr val="434343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3421772" y="1484784"/>
            <a:ext cx="0" cy="3699952"/>
          </a:xfrm>
          <a:prstGeom prst="line">
            <a:avLst/>
          </a:prstGeom>
          <a:ln w="57150">
            <a:solidFill>
              <a:srgbClr val="FF9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249144" y="1524873"/>
            <a:ext cx="0" cy="3699952"/>
          </a:xfrm>
          <a:prstGeom prst="line">
            <a:avLst/>
          </a:prstGeom>
          <a:ln w="57150">
            <a:solidFill>
              <a:srgbClr val="FF9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44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한쪽 모서리가 잘린 사각형 14"/>
          <p:cNvSpPr/>
          <p:nvPr/>
        </p:nvSpPr>
        <p:spPr>
          <a:xfrm flipV="1">
            <a:off x="5169023" y="3685513"/>
            <a:ext cx="4041417" cy="2407782"/>
          </a:xfrm>
          <a:prstGeom prst="snip1Rect">
            <a:avLst/>
          </a:prstGeom>
          <a:noFill/>
          <a:ln>
            <a:solidFill>
              <a:srgbClr val="43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한쪽 모서리가 잘린 사각형 13"/>
          <p:cNvSpPr/>
          <p:nvPr/>
        </p:nvSpPr>
        <p:spPr>
          <a:xfrm>
            <a:off x="5169024" y="764704"/>
            <a:ext cx="4041417" cy="2407783"/>
          </a:xfrm>
          <a:prstGeom prst="snip1Rect">
            <a:avLst/>
          </a:prstGeom>
          <a:noFill/>
          <a:ln>
            <a:solidFill>
              <a:srgbClr val="43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한쪽 모서리가 잘린 사각형 12"/>
          <p:cNvSpPr/>
          <p:nvPr/>
        </p:nvSpPr>
        <p:spPr>
          <a:xfrm flipH="1" flipV="1">
            <a:off x="704522" y="3685512"/>
            <a:ext cx="4041417" cy="2407783"/>
          </a:xfrm>
          <a:prstGeom prst="snip1Rect">
            <a:avLst/>
          </a:prstGeom>
          <a:noFill/>
          <a:ln>
            <a:solidFill>
              <a:srgbClr val="43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한쪽 모서리가 잘린 사각형 2"/>
          <p:cNvSpPr/>
          <p:nvPr/>
        </p:nvSpPr>
        <p:spPr>
          <a:xfrm flipH="1">
            <a:off x="704526" y="764704"/>
            <a:ext cx="4041417" cy="2407783"/>
          </a:xfrm>
          <a:prstGeom prst="snip1Rect">
            <a:avLst/>
          </a:prstGeom>
          <a:noFill/>
          <a:ln>
            <a:solidFill>
              <a:srgbClr val="43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510735" y="122087"/>
            <a:ext cx="2882425" cy="498601"/>
          </a:xfrm>
          <a:prstGeom prst="rect">
            <a:avLst/>
          </a:prstGeom>
        </p:spPr>
        <p:txBody>
          <a:bodyPr lIns="107269" tIns="107269" rIns="107269" bIns="107269" anchor="ctr" anchorCtr="0">
            <a:noAutofit/>
          </a:bodyPr>
          <a:lstStyle/>
          <a:p>
            <a:r>
              <a:rPr lang="en-US" dirty="0" smtClean="0"/>
              <a:t>1. WHO AM I – </a:t>
            </a:r>
            <a:r>
              <a:rPr lang="en-US" dirty="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최은진</a:t>
            </a:r>
            <a:r>
              <a:rPr lang="en-US" dirty="0" smtClean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은 누구인가</a:t>
            </a:r>
            <a:endParaRPr lang="en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Shape 48"/>
          <p:cNvSpPr txBox="1">
            <a:spLocks/>
          </p:cNvSpPr>
          <p:nvPr/>
        </p:nvSpPr>
        <p:spPr>
          <a:xfrm>
            <a:off x="3152800" y="2915974"/>
            <a:ext cx="1806082" cy="513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7269" tIns="107269" rIns="107269" bIns="1072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4000" dirty="0" smtClean="0">
                <a:solidFill>
                  <a:srgbClr val="FF9E00"/>
                </a:solidFill>
              </a:rPr>
              <a:t>S</a:t>
            </a:r>
            <a:r>
              <a:rPr lang="en" sz="2400" dirty="0" smtClean="0">
                <a:solidFill>
                  <a:srgbClr val="434343"/>
                </a:solidFill>
              </a:rPr>
              <a:t>trength</a:t>
            </a:r>
            <a:endParaRPr lang="en" sz="2400" dirty="0">
              <a:solidFill>
                <a:srgbClr val="434343"/>
              </a:solidFill>
            </a:endParaRPr>
          </a:p>
        </p:txBody>
      </p:sp>
      <p:sp>
        <p:nvSpPr>
          <p:cNvPr id="9" name="Shape 48"/>
          <p:cNvSpPr txBox="1">
            <a:spLocks/>
          </p:cNvSpPr>
          <p:nvPr/>
        </p:nvSpPr>
        <p:spPr>
          <a:xfrm>
            <a:off x="4958882" y="2915974"/>
            <a:ext cx="2082350" cy="513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7269" tIns="107269" rIns="107269" bIns="1072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4000" dirty="0" smtClean="0">
                <a:solidFill>
                  <a:srgbClr val="FF9E00"/>
                </a:solidFill>
              </a:rPr>
              <a:t>W</a:t>
            </a:r>
            <a:r>
              <a:rPr lang="en" sz="2400" dirty="0" smtClean="0">
                <a:solidFill>
                  <a:srgbClr val="434343"/>
                </a:solidFill>
              </a:rPr>
              <a:t>eakness</a:t>
            </a:r>
            <a:endParaRPr lang="en" sz="2400" dirty="0">
              <a:solidFill>
                <a:srgbClr val="434343"/>
              </a:solidFill>
            </a:endParaRPr>
          </a:p>
        </p:txBody>
      </p:sp>
      <p:sp>
        <p:nvSpPr>
          <p:cNvPr id="10" name="Shape 48"/>
          <p:cNvSpPr txBox="1">
            <a:spLocks/>
          </p:cNvSpPr>
          <p:nvPr/>
        </p:nvSpPr>
        <p:spPr>
          <a:xfrm>
            <a:off x="2576736" y="3429000"/>
            <a:ext cx="2394655" cy="513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7269" tIns="107269" rIns="107269" bIns="1072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-US" sz="4000" dirty="0" smtClean="0">
                <a:solidFill>
                  <a:srgbClr val="FF9E00"/>
                </a:solidFill>
              </a:rPr>
              <a:t>O</a:t>
            </a:r>
            <a:r>
              <a:rPr lang="en-US" sz="2400" dirty="0" smtClean="0">
                <a:solidFill>
                  <a:srgbClr val="434343"/>
                </a:solidFill>
              </a:rPr>
              <a:t>pportunity</a:t>
            </a:r>
            <a:endParaRPr lang="en" sz="2400" dirty="0">
              <a:solidFill>
                <a:srgbClr val="434343"/>
              </a:solidFill>
            </a:endParaRPr>
          </a:p>
        </p:txBody>
      </p:sp>
      <p:sp>
        <p:nvSpPr>
          <p:cNvPr id="11" name="Shape 48"/>
          <p:cNvSpPr txBox="1">
            <a:spLocks/>
          </p:cNvSpPr>
          <p:nvPr/>
        </p:nvSpPr>
        <p:spPr>
          <a:xfrm>
            <a:off x="4958882" y="3429000"/>
            <a:ext cx="1506286" cy="513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7269" tIns="107269" rIns="107269" bIns="1072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4000" dirty="0" smtClean="0">
                <a:solidFill>
                  <a:srgbClr val="FF9E00"/>
                </a:solidFill>
              </a:rPr>
              <a:t>T</a:t>
            </a:r>
            <a:r>
              <a:rPr lang="en" sz="2400" dirty="0" smtClean="0">
                <a:solidFill>
                  <a:srgbClr val="434343"/>
                </a:solidFill>
              </a:rPr>
              <a:t>hreat</a:t>
            </a:r>
            <a:endParaRPr lang="en" sz="2400" dirty="0">
              <a:solidFill>
                <a:srgbClr val="43434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2539" y="1103986"/>
            <a:ext cx="39333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ko-KR" altLang="en-US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맡은 일은 해내고자 하는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0000"/>
                </a:highlight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책임감</a:t>
            </a:r>
            <a:endParaRPr lang="en-US" altLang="ko-KR" sz="2000" dirty="0">
              <a:solidFill>
                <a:schemeClr val="bg1"/>
              </a:solidFill>
              <a:highlight>
                <a:srgbClr val="000000"/>
              </a:highlight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어디서든 해낼 수 있는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0000"/>
                </a:highlight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적응력</a:t>
            </a:r>
            <a:endParaRPr lang="en-US" altLang="ko-KR" sz="2000" dirty="0">
              <a:solidFill>
                <a:schemeClr val="bg1"/>
              </a:solidFill>
              <a:highlight>
                <a:srgbClr val="000000"/>
              </a:highlight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효율적으로 일을 해내는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0000"/>
                </a:highlight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계획성</a:t>
            </a:r>
            <a:endParaRPr lang="en-US" altLang="ko-KR" sz="2000" dirty="0">
              <a:solidFill>
                <a:schemeClr val="bg1"/>
              </a:solidFill>
              <a:highlight>
                <a:srgbClr val="000000"/>
              </a:highlight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혼자서도 헤쳐나갈 수 있는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highlight>
                  <a:srgbClr val="000000"/>
                </a:highlight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독립심</a:t>
            </a:r>
            <a:endParaRPr lang="en-US" altLang="ko-KR" sz="2000" dirty="0">
              <a:solidFill>
                <a:schemeClr val="bg1"/>
              </a:solidFill>
              <a:highlight>
                <a:srgbClr val="000000"/>
              </a:highlight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23031" y="1288652"/>
            <a:ext cx="39333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디자인에 대해 제대로 공부해본 적이 </a:t>
            </a:r>
            <a:r>
              <a:rPr lang="ko-KR" altLang="en-US" sz="1800" dirty="0" smtClean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없는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0000"/>
                </a:highlight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비전공자</a:t>
            </a:r>
            <a:endParaRPr lang="en-US" altLang="ko-KR" sz="2000" dirty="0">
              <a:solidFill>
                <a:schemeClr val="bg1"/>
              </a:solidFill>
              <a:highlight>
                <a:srgbClr val="000000"/>
              </a:highlight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 약간의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0000"/>
                </a:highlight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고집</a:t>
            </a:r>
            <a:r>
              <a:rPr lang="ko-KR" altLang="en-US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과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0000"/>
                </a:highlight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자존심</a:t>
            </a:r>
            <a:endParaRPr lang="en-US" altLang="ko-KR" sz="2000" dirty="0">
              <a:solidFill>
                <a:schemeClr val="bg1"/>
              </a:solidFill>
              <a:highlight>
                <a:srgbClr val="000000"/>
              </a:highlight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 smtClean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약한 체력</a:t>
            </a:r>
            <a:endParaRPr lang="en-US" altLang="ko-KR" sz="2000" dirty="0">
              <a:solidFill>
                <a:schemeClr val="bg1"/>
              </a:solidFill>
              <a:highlight>
                <a:srgbClr val="000000"/>
              </a:highlight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8534" y="3966074"/>
            <a:ext cx="39333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대학</a:t>
            </a:r>
            <a:r>
              <a:rPr lang="en-US" altLang="ko-KR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전공보다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0000"/>
                </a:highlight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경력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highlight>
                  <a:srgbClr val="000000"/>
                </a:highlight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포트폴리오</a:t>
            </a:r>
            <a:r>
              <a:rPr lang="ko-KR" altLang="en-US" sz="1800" dirty="0" smtClean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로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/>
            </a:r>
            <a:b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</a:br>
            <a:r>
              <a:rPr lang="ko-KR" altLang="en-US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판단하는 분야</a:t>
            </a:r>
            <a:endParaRPr lang="en-US" altLang="ko-KR" sz="1800" dirty="0"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학원에 다님으로써 다양한 </a:t>
            </a:r>
            <a:r>
              <a:rPr lang="ko-KR" altLang="en-US" sz="1800" dirty="0" smtClean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사람들의</a:t>
            </a:r>
            <a:r>
              <a:rPr lang="en-US" altLang="ko-KR" sz="1800" dirty="0" smtClean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 smtClean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아이디어와 </a:t>
            </a:r>
            <a:r>
              <a:rPr lang="ko-KR" altLang="en-US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디자인을 보고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highlight>
                  <a:srgbClr val="000000"/>
                </a:highlight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배울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0000"/>
                </a:highlight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수 있는 기회</a:t>
            </a:r>
            <a:r>
              <a:rPr lang="ko-KR" altLang="en-US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가 많음</a:t>
            </a:r>
            <a:endParaRPr lang="en-US" altLang="ko-KR" sz="2000" dirty="0"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27430" y="4104574"/>
            <a:ext cx="393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툴 다루기에 능숙하고 디자인</a:t>
            </a:r>
            <a:r>
              <a:rPr lang="en-US" altLang="ko-KR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/>
            </a:r>
            <a:br>
              <a:rPr lang="en-US" altLang="ko-KR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</a:br>
            <a:r>
              <a:rPr lang="ko-KR" altLang="en-US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능력도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0000"/>
                </a:highlight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훌륭한 디자이너</a:t>
            </a:r>
            <a:r>
              <a:rPr lang="ko-KR" altLang="en-US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들이 많음</a:t>
            </a:r>
            <a:endParaRPr lang="en-US" altLang="ko-KR" sz="1800" dirty="0"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확실한 경력이 없는 신입이라면 더 </a:t>
            </a:r>
            <a:r>
              <a:rPr lang="ko-KR" altLang="en-US" sz="1800" dirty="0" smtClean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많은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highlight>
                  <a:srgbClr val="000000"/>
                </a:highlight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관련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0000"/>
                </a:highlight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경험</a:t>
            </a:r>
            <a:r>
              <a:rPr lang="ko-KR" altLang="en-US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을 했던 사람을 원하는</a:t>
            </a:r>
            <a:r>
              <a:rPr lang="en-US" altLang="ko-KR" sz="18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highlight>
                  <a:srgbClr val="000000"/>
                </a:highlight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회사</a:t>
            </a:r>
            <a:endParaRPr lang="en-US" altLang="ko-KR" sz="1800" dirty="0">
              <a:solidFill>
                <a:schemeClr val="bg1"/>
              </a:solidFill>
              <a:highlight>
                <a:srgbClr val="000000"/>
              </a:highlight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39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di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1700</Words>
  <Application>Microsoft Office PowerPoint</Application>
  <PresentationFormat>A4 용지(210x297mm)</PresentationFormat>
  <Paragraphs>370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1" baseType="lpstr">
      <vt:lpstr>굴림</vt:lpstr>
      <vt:lpstr>Arial</vt:lpstr>
      <vt:lpstr>Segoe UI Black</vt:lpstr>
      <vt:lpstr>나눔명조</vt:lpstr>
      <vt:lpstr>나눔고딕 ExtraBold</vt:lpstr>
      <vt:lpstr>Montserrat</vt:lpstr>
      <vt:lpstr>나눔고딕</vt:lpstr>
      <vt:lpstr>Wingdings</vt:lpstr>
      <vt:lpstr>Microsoft New Tai Lue</vt:lpstr>
      <vt:lpstr>함초롬돋움</vt:lpstr>
      <vt:lpstr>맑은 고딕</vt:lpstr>
      <vt:lpstr>Droid Serif</vt:lpstr>
      <vt:lpstr>Times New Roman</vt:lpstr>
      <vt:lpstr>Perdita template</vt:lpstr>
      <vt:lpstr>WHO AM I</vt:lpstr>
      <vt:lpstr>목 차</vt:lpstr>
      <vt:lpstr>WHO AM I</vt:lpstr>
      <vt:lpstr>1. WHO AM I – ‘최은진’은 누구인가</vt:lpstr>
      <vt:lpstr>1. WHO AM I – ‘최은진’은 누구인가</vt:lpstr>
      <vt:lpstr>툴 (Tool)</vt:lpstr>
      <vt:lpstr>언어 (Language)</vt:lpstr>
      <vt:lpstr>1. WHO AM I – ‘최은진’은 누구인가</vt:lpstr>
      <vt:lpstr>1. WHO AM I – ‘최은진’은 누구인가</vt:lpstr>
      <vt:lpstr>PORTFOLIO</vt:lpstr>
      <vt:lpstr>2. PORTFOLIO</vt:lpstr>
      <vt:lpstr>2. PORTFOLIO</vt:lpstr>
      <vt:lpstr>2. PORTFOLIO</vt:lpstr>
      <vt:lpstr>2. PORTFOLIO</vt:lpstr>
      <vt:lpstr>2. PORTFOLIO</vt:lpstr>
      <vt:lpstr>2. PORTFOLIO</vt:lpstr>
      <vt:lpstr>2. PORTFOLIO</vt:lpstr>
      <vt:lpstr>2. PORTFOLIO</vt:lpstr>
      <vt:lpstr>2. PORTFOLIO</vt:lpstr>
      <vt:lpstr>2. PORTFOLIO</vt:lpstr>
      <vt:lpstr>2. PORTFOLIO</vt:lpstr>
      <vt:lpstr>2. PORTFOLIO</vt:lpstr>
      <vt:lpstr>2. PORTFOLIO</vt:lpstr>
      <vt:lpstr>2. PORTFOLIO</vt:lpstr>
      <vt:lpstr>2. PORTFOLIO</vt:lpstr>
      <vt:lpstr>2. PORTFOLIO</vt:lpstr>
      <vt:lpstr>2. PORTFOLIO</vt:lpstr>
      <vt:lpstr>2. PORTFOLIO</vt:lpstr>
      <vt:lpstr>2. PORTFOLIO</vt:lpstr>
      <vt:lpstr>2. PORTFOLIO</vt:lpstr>
      <vt:lpstr>2. PORTFOLIO</vt:lpstr>
      <vt:lpstr>2. PORTFOLIO</vt:lpstr>
      <vt:lpstr>2. PORTFOLIO</vt:lpstr>
      <vt:lpstr>2. PORTFOLIO</vt:lpstr>
      <vt:lpstr>2. PORTFOLIO</vt:lpstr>
      <vt:lpstr>PowerPoint 프레젠테이션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AM I</dc:title>
  <dc:creator>Eun Jin Choi</dc:creator>
  <cp:lastModifiedBy>Windows 사용자</cp:lastModifiedBy>
  <cp:revision>190</cp:revision>
  <cp:lastPrinted>2017-06-02T04:08:02Z</cp:lastPrinted>
  <dcterms:modified xsi:type="dcterms:W3CDTF">2017-06-02T04:08:28Z</dcterms:modified>
</cp:coreProperties>
</file>